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41"/>
  </p:notesMasterIdLst>
  <p:sldIdLst>
    <p:sldId id="361" r:id="rId2"/>
    <p:sldId id="485" r:id="rId3"/>
    <p:sldId id="362" r:id="rId4"/>
    <p:sldId id="364" r:id="rId5"/>
    <p:sldId id="489" r:id="rId6"/>
    <p:sldId id="524" r:id="rId7"/>
    <p:sldId id="488" r:id="rId8"/>
    <p:sldId id="490" r:id="rId9"/>
    <p:sldId id="531" r:id="rId10"/>
    <p:sldId id="537" r:id="rId11"/>
    <p:sldId id="538" r:id="rId12"/>
    <p:sldId id="539" r:id="rId13"/>
    <p:sldId id="540" r:id="rId14"/>
    <p:sldId id="577" r:id="rId15"/>
    <p:sldId id="573" r:id="rId16"/>
    <p:sldId id="541" r:id="rId17"/>
    <p:sldId id="549" r:id="rId18"/>
    <p:sldId id="578" r:id="rId19"/>
    <p:sldId id="601" r:id="rId20"/>
    <p:sldId id="565" r:id="rId21"/>
    <p:sldId id="584" r:id="rId22"/>
    <p:sldId id="585" r:id="rId23"/>
    <p:sldId id="594" r:id="rId24"/>
    <p:sldId id="587" r:id="rId25"/>
    <p:sldId id="586" r:id="rId26"/>
    <p:sldId id="589" r:id="rId27"/>
    <p:sldId id="508" r:id="rId28"/>
    <p:sldId id="553" r:id="rId29"/>
    <p:sldId id="558" r:id="rId30"/>
    <p:sldId id="556" r:id="rId31"/>
    <p:sldId id="559" r:id="rId32"/>
    <p:sldId id="596" r:id="rId33"/>
    <p:sldId id="481" r:id="rId34"/>
    <p:sldId id="512" r:id="rId35"/>
    <p:sldId id="516" r:id="rId36"/>
    <p:sldId id="564" r:id="rId37"/>
    <p:sldId id="599" r:id="rId38"/>
    <p:sldId id="423" r:id="rId39"/>
    <p:sldId id="47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O VAZQUEZ VAZQUEZ" initials="AVV" lastIdx="1" clrIdx="0">
    <p:extLst>
      <p:ext uri="{19B8F6BF-5375-455C-9EA6-DF929625EA0E}">
        <p15:presenceInfo xmlns:p15="http://schemas.microsoft.com/office/powerpoint/2012/main" userId="S-1-5-21-1534246431-2821869276-1684866600-80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7F05"/>
    <a:srgbClr val="A2520B"/>
    <a:srgbClr val="FB4AB6"/>
    <a:srgbClr val="000000"/>
    <a:srgbClr val="FB40B6"/>
    <a:srgbClr val="CE3D95"/>
    <a:srgbClr val="B76615"/>
    <a:srgbClr val="FFFF99"/>
    <a:srgbClr val="00F26D"/>
    <a:srgbClr val="7C96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7" autoAdjust="0"/>
    <p:restoredTop sz="69048" autoAdjust="0"/>
  </p:normalViewPr>
  <p:slideViewPr>
    <p:cSldViewPr snapToGrid="0">
      <p:cViewPr varScale="1">
        <p:scale>
          <a:sx n="78" d="100"/>
          <a:sy n="78" d="100"/>
        </p:scale>
        <p:origin x="1284" y="6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323BA5-A05F-4A49-9B52-11B122A319F4}" type="datetimeFigureOut">
              <a:rPr lang="es-ES" smtClean="0"/>
              <a:t>08/03/2025</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A9D483-CCD8-48C4-AF79-B995950914B1}" type="slidenum">
              <a:rPr lang="es-ES" smtClean="0"/>
              <a:t>‹#›</a:t>
            </a:fld>
            <a:endParaRPr lang="es-ES"/>
          </a:p>
        </p:txBody>
      </p:sp>
    </p:spTree>
    <p:extLst>
      <p:ext uri="{BB962C8B-B14F-4D97-AF65-F5344CB8AC3E}">
        <p14:creationId xmlns:p14="http://schemas.microsoft.com/office/powerpoint/2010/main" val="1705389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s-E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CA9D483-CCD8-48C4-AF79-B995950914B1}" type="slidenum">
              <a:rPr lang="es-ES" smtClean="0"/>
              <a:t>1</a:t>
            </a:fld>
            <a:endParaRPr lang="es-ES"/>
          </a:p>
        </p:txBody>
      </p:sp>
    </p:spTree>
    <p:extLst>
      <p:ext uri="{BB962C8B-B14F-4D97-AF65-F5344CB8AC3E}">
        <p14:creationId xmlns:p14="http://schemas.microsoft.com/office/powerpoint/2010/main" val="1513233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941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0947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575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13</a:t>
            </a:fld>
            <a:endParaRPr lang="es-ES"/>
          </a:p>
        </p:txBody>
      </p:sp>
    </p:spTree>
    <p:extLst>
      <p:ext uri="{BB962C8B-B14F-4D97-AF65-F5344CB8AC3E}">
        <p14:creationId xmlns:p14="http://schemas.microsoft.com/office/powerpoint/2010/main" val="3690749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14</a:t>
            </a:fld>
            <a:endParaRPr lang="es-ES"/>
          </a:p>
        </p:txBody>
      </p:sp>
    </p:spTree>
    <p:extLst>
      <p:ext uri="{BB962C8B-B14F-4D97-AF65-F5344CB8AC3E}">
        <p14:creationId xmlns:p14="http://schemas.microsoft.com/office/powerpoint/2010/main" val="2471044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15</a:t>
            </a:fld>
            <a:endParaRPr lang="es-ES"/>
          </a:p>
        </p:txBody>
      </p:sp>
    </p:spTree>
    <p:extLst>
      <p:ext uri="{BB962C8B-B14F-4D97-AF65-F5344CB8AC3E}">
        <p14:creationId xmlns:p14="http://schemas.microsoft.com/office/powerpoint/2010/main" val="2262652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16</a:t>
            </a:fld>
            <a:endParaRPr lang="es-ES"/>
          </a:p>
        </p:txBody>
      </p:sp>
    </p:spTree>
    <p:extLst>
      <p:ext uri="{BB962C8B-B14F-4D97-AF65-F5344CB8AC3E}">
        <p14:creationId xmlns:p14="http://schemas.microsoft.com/office/powerpoint/2010/main" val="398945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17</a:t>
            </a:fld>
            <a:endParaRPr lang="es-ES"/>
          </a:p>
        </p:txBody>
      </p:sp>
    </p:spTree>
    <p:extLst>
      <p:ext uri="{BB962C8B-B14F-4D97-AF65-F5344CB8AC3E}">
        <p14:creationId xmlns:p14="http://schemas.microsoft.com/office/powerpoint/2010/main" val="4244900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041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62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CA9D483-CCD8-48C4-AF79-B995950914B1}" type="slidenum">
              <a:rPr lang="es-ES" smtClean="0"/>
              <a:t>2</a:t>
            </a:fld>
            <a:endParaRPr lang="es-ES"/>
          </a:p>
        </p:txBody>
      </p:sp>
    </p:spTree>
    <p:extLst>
      <p:ext uri="{BB962C8B-B14F-4D97-AF65-F5344CB8AC3E}">
        <p14:creationId xmlns:p14="http://schemas.microsoft.com/office/powerpoint/2010/main" val="831403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6164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649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080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936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263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661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5143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27</a:t>
            </a:fld>
            <a:endParaRPr lang="es-ES"/>
          </a:p>
        </p:txBody>
      </p:sp>
    </p:spTree>
    <p:extLst>
      <p:ext uri="{BB962C8B-B14F-4D97-AF65-F5344CB8AC3E}">
        <p14:creationId xmlns:p14="http://schemas.microsoft.com/office/powerpoint/2010/main" val="503782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771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794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3</a:t>
            </a:fld>
            <a:endParaRPr lang="es-ES"/>
          </a:p>
        </p:txBody>
      </p:sp>
    </p:spTree>
    <p:extLst>
      <p:ext uri="{BB962C8B-B14F-4D97-AF65-F5344CB8AC3E}">
        <p14:creationId xmlns:p14="http://schemas.microsoft.com/office/powerpoint/2010/main" val="2195788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6333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264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3754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225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2566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12518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4800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348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769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879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4</a:t>
            </a:fld>
            <a:endParaRPr lang="es-ES"/>
          </a:p>
        </p:txBody>
      </p:sp>
    </p:spTree>
    <p:extLst>
      <p:ext uri="{BB962C8B-B14F-4D97-AF65-F5344CB8AC3E}">
        <p14:creationId xmlns:p14="http://schemas.microsoft.com/office/powerpoint/2010/main" val="4159411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5</a:t>
            </a:fld>
            <a:endParaRPr lang="es-ES"/>
          </a:p>
        </p:txBody>
      </p:sp>
    </p:spTree>
    <p:extLst>
      <p:ext uri="{BB962C8B-B14F-4D97-AF65-F5344CB8AC3E}">
        <p14:creationId xmlns:p14="http://schemas.microsoft.com/office/powerpoint/2010/main" val="2113205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6</a:t>
            </a:fld>
            <a:endParaRPr lang="es-ES"/>
          </a:p>
        </p:txBody>
      </p:sp>
    </p:spTree>
    <p:extLst>
      <p:ext uri="{BB962C8B-B14F-4D97-AF65-F5344CB8AC3E}">
        <p14:creationId xmlns:p14="http://schemas.microsoft.com/office/powerpoint/2010/main" val="592447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7</a:t>
            </a:fld>
            <a:endParaRPr lang="es-ES"/>
          </a:p>
        </p:txBody>
      </p:sp>
    </p:spTree>
    <p:extLst>
      <p:ext uri="{BB962C8B-B14F-4D97-AF65-F5344CB8AC3E}">
        <p14:creationId xmlns:p14="http://schemas.microsoft.com/office/powerpoint/2010/main" val="3619522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8</a:t>
            </a:fld>
            <a:endParaRPr lang="es-ES"/>
          </a:p>
        </p:txBody>
      </p:sp>
    </p:spTree>
    <p:extLst>
      <p:ext uri="{BB962C8B-B14F-4D97-AF65-F5344CB8AC3E}">
        <p14:creationId xmlns:p14="http://schemas.microsoft.com/office/powerpoint/2010/main" val="3524858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03775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987E3A2-546C-42CF-B39D-BB0F1C57EB89}" type="datetimeFigureOut">
              <a:rPr lang="en-US" smtClean="0"/>
              <a:t>3/8/2025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2954790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87E3A2-546C-42CF-B39D-BB0F1C57EB89}"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353630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987E3A2-546C-42CF-B39D-BB0F1C57EB89}" type="datetimeFigureOut">
              <a:rPr lang="en-US" smtClean="0"/>
              <a:t>3/8/2025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792573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987E3A2-546C-42CF-B39D-BB0F1C57EB89}" type="datetimeFigureOut">
              <a:rPr lang="en-US" smtClean="0"/>
              <a:t>3/8/2025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CD5EE44-F8D5-4972-A749-0E7993EC5DD7}"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93045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987E3A2-546C-42CF-B39D-BB0F1C57EB89}" type="datetimeFigureOut">
              <a:rPr lang="en-US" smtClean="0"/>
              <a:t>3/8/2025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3558442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987E3A2-546C-42CF-B39D-BB0F1C57EB89}" type="datetimeFigureOut">
              <a:rPr lang="en-US" smtClean="0"/>
              <a:t>3/8/2025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2472454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987E3A2-546C-42CF-B39D-BB0F1C57EB89}" type="datetimeFigureOut">
              <a:rPr lang="en-US" smtClean="0"/>
              <a:t>3/8/2025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779297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87E3A2-546C-42CF-B39D-BB0F1C57EB89}"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1350313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987E3A2-546C-42CF-B39D-BB0F1C57EB89}" type="datetimeFigureOut">
              <a:rPr lang="en-US" smtClean="0"/>
              <a:t>3/8/2025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3351314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87E3A2-546C-42CF-B39D-BB0F1C57EB89}"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189574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987E3A2-546C-42CF-B39D-BB0F1C57EB89}" type="datetimeFigureOut">
              <a:rPr lang="en-US" smtClean="0"/>
              <a:t>3/8/2025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374822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87E3A2-546C-42CF-B39D-BB0F1C57EB89}"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81434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87E3A2-546C-42CF-B39D-BB0F1C57EB89}" type="datetimeFigureOut">
              <a:rPr lang="en-US" smtClean="0"/>
              <a:t>3/8/2025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217136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87E3A2-546C-42CF-B39D-BB0F1C57EB89}" type="datetimeFigureOut">
              <a:rPr lang="en-US" smtClean="0"/>
              <a:t>3/8/2025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623377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87E3A2-546C-42CF-B39D-BB0F1C57EB89}" type="datetimeFigureOut">
              <a:rPr lang="en-US" smtClean="0"/>
              <a:t>3/8/2025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1166339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87E3A2-546C-42CF-B39D-BB0F1C57EB89}"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1776791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87E3A2-546C-42CF-B39D-BB0F1C57EB89}"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279948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987E3A2-546C-42CF-B39D-BB0F1C57EB89}" type="datetimeFigureOut">
              <a:rPr lang="en-US" smtClean="0"/>
              <a:t>3/8/2025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CD5EE44-F8D5-4972-A749-0E7993EC5DD7}" type="slidenum">
              <a:rPr lang="en-US" smtClean="0"/>
              <a:t>‹#›</a:t>
            </a:fld>
            <a:endParaRPr lang="en-US"/>
          </a:p>
        </p:txBody>
      </p:sp>
    </p:spTree>
    <p:extLst>
      <p:ext uri="{BB962C8B-B14F-4D97-AF65-F5344CB8AC3E}">
        <p14:creationId xmlns:p14="http://schemas.microsoft.com/office/powerpoint/2010/main" val="215231363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linkedin.com/in/vazquez-vazquez-alejandr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notesSlide" Target="../notesSlides/notesSlide14.xml"/><Relationship Id="rId16"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2.png"/><Relationship Id="rId18" Type="http://schemas.openxmlformats.org/officeDocument/2006/relationships/image" Target="../media/image4.png"/><Relationship Id="rId3" Type="http://schemas.openxmlformats.org/officeDocument/2006/relationships/image" Target="../media/image36.png"/><Relationship Id="rId21" Type="http://schemas.openxmlformats.org/officeDocument/2006/relationships/image" Target="../media/image47.png"/><Relationship Id="rId7" Type="http://schemas.openxmlformats.org/officeDocument/2006/relationships/image" Target="../media/image25.png"/><Relationship Id="rId12" Type="http://schemas.openxmlformats.org/officeDocument/2006/relationships/image" Target="../media/image41.png"/><Relationship Id="rId17" Type="http://schemas.openxmlformats.org/officeDocument/2006/relationships/image" Target="../media/image45.png"/><Relationship Id="rId2" Type="http://schemas.openxmlformats.org/officeDocument/2006/relationships/notesSlide" Target="../notesSlides/notesSlide15.xml"/><Relationship Id="rId16" Type="http://schemas.openxmlformats.org/officeDocument/2006/relationships/image" Target="../media/image26.png"/><Relationship Id="rId20"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0.png"/><Relationship Id="rId5" Type="http://schemas.openxmlformats.org/officeDocument/2006/relationships/image" Target="../media/image24.png"/><Relationship Id="rId15" Type="http://schemas.openxmlformats.org/officeDocument/2006/relationships/image" Target="../media/image44.png"/><Relationship Id="rId10" Type="http://schemas.openxmlformats.org/officeDocument/2006/relationships/image" Target="../media/image3.png"/><Relationship Id="rId19" Type="http://schemas.openxmlformats.org/officeDocument/2006/relationships/image" Target="../media/image33.png"/><Relationship Id="rId4" Type="http://schemas.openxmlformats.org/officeDocument/2006/relationships/image" Target="../media/image37.png"/><Relationship Id="rId9" Type="http://schemas.openxmlformats.org/officeDocument/2006/relationships/image" Target="../media/image34.png"/><Relationship Id="rId14" Type="http://schemas.openxmlformats.org/officeDocument/2006/relationships/image" Target="../media/image43.png"/><Relationship Id="rId22"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hyperlink" Target="https://www.linkedin.com/in/vazquez-vazquez-alejandro/" TargetMode="Externa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4.png"/><Relationship Id="rId7"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4.png"/><Relationship Id="rId7"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9.png"/><Relationship Id="rId7"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hyperlink" Target="https://github.com/TheMalwareGuardian/Bentico" TargetMode="External"/><Relationship Id="rId7"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www.linkedin.com/in/vazquez-vazquez-alejandro" TargetMode="External"/><Relationship Id="rId5" Type="http://schemas.openxmlformats.org/officeDocument/2006/relationships/hyperlink" Target="https://github.com/TheMalwareGuardian/Bootkits-Rootkits-Development-Environment" TargetMode="External"/><Relationship Id="rId4" Type="http://schemas.openxmlformats.org/officeDocument/2006/relationships/hyperlink" Target="https://github.com/TheMalwareGuardian/Awesome-Bootkits-Rootkits-Development" TargetMode="External"/><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B8E5A5-1F0A-4D96-BCD4-35E911E55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8628" y="137999"/>
            <a:ext cx="1475112" cy="2070331"/>
          </a:xfrm>
          <a:prstGeom prst="rect">
            <a:avLst/>
          </a:prstGeom>
        </p:spPr>
      </p:pic>
      <p:sp>
        <p:nvSpPr>
          <p:cNvPr id="2" name="Title 1">
            <a:extLst>
              <a:ext uri="{FF2B5EF4-FFF2-40B4-BE49-F238E27FC236}">
                <a16:creationId xmlns:a16="http://schemas.microsoft.com/office/drawing/2014/main" id="{9F31AED4-652D-4AFE-86D0-78AA49CAE996}"/>
              </a:ext>
            </a:extLst>
          </p:cNvPr>
          <p:cNvSpPr>
            <a:spLocks noGrp="1"/>
          </p:cNvSpPr>
          <p:nvPr>
            <p:ph type="title"/>
          </p:nvPr>
        </p:nvSpPr>
        <p:spPr>
          <a:xfrm>
            <a:off x="838200" y="1902205"/>
            <a:ext cx="10515600" cy="2057062"/>
          </a:xfrm>
        </p:spPr>
        <p:txBody>
          <a:bodyPr>
            <a:noAutofit/>
          </a:bodyPr>
          <a:lstStyle/>
          <a:p>
            <a:r>
              <a:rPr lang="es-ES">
                <a:solidFill>
                  <a:schemeClr val="bg1"/>
                </a:solidFill>
              </a:rPr>
              <a:t>Desde las Profundidades del Kernel: Cómo Crear un Rootkit Invisible en WINDOWS</a:t>
            </a:r>
            <a:endParaRPr lang="en-US" sz="4000">
              <a:solidFill>
                <a:schemeClr val="bg1"/>
              </a:solidFill>
            </a:endParaRPr>
          </a:p>
        </p:txBody>
      </p:sp>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838200" y="4547285"/>
            <a:ext cx="10515600" cy="1985320"/>
          </a:xfrm>
        </p:spPr>
        <p:txBody>
          <a:bodyPr>
            <a:normAutofit/>
          </a:bodyPr>
          <a:lstStyle/>
          <a:p>
            <a:pPr marL="0" indent="0">
              <a:buNone/>
            </a:pPr>
            <a:endParaRPr lang="es-ES" sz="1800">
              <a:solidFill>
                <a:schemeClr val="bg1"/>
              </a:solidFill>
            </a:endParaRPr>
          </a:p>
          <a:p>
            <a:pPr marL="0" indent="0">
              <a:buNone/>
            </a:pPr>
            <a:endParaRPr lang="es-ES" sz="1800">
              <a:solidFill>
                <a:schemeClr val="bg1"/>
              </a:solidFill>
            </a:endParaRPr>
          </a:p>
          <a:p>
            <a:pPr marL="0" indent="0">
              <a:buNone/>
            </a:pPr>
            <a:endParaRPr lang="es-ES" sz="1800">
              <a:solidFill>
                <a:schemeClr val="bg1"/>
              </a:solidFill>
            </a:endParaRPr>
          </a:p>
          <a:p>
            <a:pPr marL="0" indent="0">
              <a:buNone/>
            </a:pPr>
            <a:r>
              <a:rPr lang="es-ES" sz="1800">
                <a:solidFill>
                  <a:schemeClr val="bg1"/>
                </a:solidFill>
              </a:rPr>
              <a:t>[</a:t>
            </a:r>
            <a:r>
              <a:rPr lang="es-ES" sz="1800">
                <a:solidFill>
                  <a:schemeClr val="bg1"/>
                </a:solidFill>
                <a:hlinkClick r:id="rId4">
                  <a:extLst>
                    <a:ext uri="{A12FA001-AC4F-418D-AE19-62706E023703}">
                      <ahyp:hlinkClr xmlns:ahyp="http://schemas.microsoft.com/office/drawing/2018/hyperlinkcolor" val="tx"/>
                    </a:ext>
                  </a:extLst>
                </a:hlinkClick>
              </a:rPr>
              <a:t>in/</a:t>
            </a:r>
            <a:r>
              <a:rPr lang="es-ES" sz="1800" noProof="1">
                <a:solidFill>
                  <a:schemeClr val="bg1"/>
                </a:solidFill>
                <a:hlinkClick r:id="rId4">
                  <a:extLst>
                    <a:ext uri="{A12FA001-AC4F-418D-AE19-62706E023703}">
                      <ahyp:hlinkClr xmlns:ahyp="http://schemas.microsoft.com/office/drawing/2018/hyperlinkcolor" val="tx"/>
                    </a:ext>
                  </a:extLst>
                </a:hlinkClick>
              </a:rPr>
              <a:t>vazquez-vazquez-alejandro</a:t>
            </a:r>
            <a:r>
              <a:rPr lang="es-ES" sz="1800">
                <a:solidFill>
                  <a:schemeClr val="bg1"/>
                </a:solidFill>
              </a:rPr>
              <a:t>]</a:t>
            </a:r>
          </a:p>
          <a:p>
            <a:pPr marL="0" indent="0">
              <a:buNone/>
            </a:pPr>
            <a:r>
              <a:rPr lang="es-ES" sz="1800">
                <a:solidFill>
                  <a:schemeClr val="bg1"/>
                </a:solidFill>
              </a:rPr>
              <a:t>R</a:t>
            </a:r>
            <a:r>
              <a:rPr lang="en-US" sz="1800">
                <a:solidFill>
                  <a:schemeClr val="bg1"/>
                </a:solidFill>
              </a:rPr>
              <a:t>ooted 2025, Madrid</a:t>
            </a:r>
          </a:p>
        </p:txBody>
      </p:sp>
      <p:pic>
        <p:nvPicPr>
          <p:cNvPr id="5" name="Picture 4">
            <a:extLst>
              <a:ext uri="{FF2B5EF4-FFF2-40B4-BE49-F238E27FC236}">
                <a16:creationId xmlns:a16="http://schemas.microsoft.com/office/drawing/2014/main" id="{3191BA5A-89FB-4278-8E38-A19B71A39A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8990" y="1069165"/>
            <a:ext cx="1078063" cy="1078063"/>
          </a:xfrm>
          <a:prstGeom prst="rect">
            <a:avLst/>
          </a:prstGeom>
        </p:spPr>
      </p:pic>
      <p:sp>
        <p:nvSpPr>
          <p:cNvPr id="4" name="TextBox 3">
            <a:extLst>
              <a:ext uri="{FF2B5EF4-FFF2-40B4-BE49-F238E27FC236}">
                <a16:creationId xmlns:a16="http://schemas.microsoft.com/office/drawing/2014/main" id="{14747CD8-3A40-4488-BA2C-B6F26CFB8420}"/>
              </a:ext>
            </a:extLst>
          </p:cNvPr>
          <p:cNvSpPr txBox="1"/>
          <p:nvPr/>
        </p:nvSpPr>
        <p:spPr>
          <a:xfrm>
            <a:off x="1067888" y="4035700"/>
            <a:ext cx="10056223" cy="461665"/>
          </a:xfrm>
          <a:prstGeom prst="rect">
            <a:avLst/>
          </a:prstGeom>
          <a:noFill/>
        </p:spPr>
        <p:txBody>
          <a:bodyPr wrap="square" rtlCol="0">
            <a:spAutoFit/>
          </a:bodyPr>
          <a:lstStyle/>
          <a:p>
            <a:r>
              <a:rPr lang="es-ES" sz="2400">
                <a:solidFill>
                  <a:schemeClr val="bg1"/>
                </a:solidFill>
              </a:rPr>
              <a:t>Descifrando el desarrollo de un Rootkit para Windows 11</a:t>
            </a:r>
            <a:endParaRPr lang="en-US" sz="2400">
              <a:solidFill>
                <a:schemeClr val="bg1"/>
              </a:solidFill>
            </a:endParaRPr>
          </a:p>
        </p:txBody>
      </p:sp>
      <p:pic>
        <p:nvPicPr>
          <p:cNvPr id="10" name="Picture 9">
            <a:extLst>
              <a:ext uri="{FF2B5EF4-FFF2-40B4-BE49-F238E27FC236}">
                <a16:creationId xmlns:a16="http://schemas.microsoft.com/office/drawing/2014/main" id="{F06EE52B-526A-41CA-8DB9-DF9C2BE8A9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2828" y="6248302"/>
            <a:ext cx="3359909" cy="435804"/>
          </a:xfrm>
          <a:prstGeom prst="rect">
            <a:avLst/>
          </a:prstGeom>
        </p:spPr>
      </p:pic>
      <p:pic>
        <p:nvPicPr>
          <p:cNvPr id="19" name="Picture 18">
            <a:extLst>
              <a:ext uri="{FF2B5EF4-FFF2-40B4-BE49-F238E27FC236}">
                <a16:creationId xmlns:a16="http://schemas.microsoft.com/office/drawing/2014/main" id="{B74F2874-7933-4BF5-B2C8-03D58C7A22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03917" y="5094496"/>
            <a:ext cx="1257954" cy="1257954"/>
          </a:xfrm>
          <a:prstGeom prst="rect">
            <a:avLst/>
          </a:prstGeom>
        </p:spPr>
      </p:pic>
    </p:spTree>
    <p:extLst>
      <p:ext uri="{BB962C8B-B14F-4D97-AF65-F5344CB8AC3E}">
        <p14:creationId xmlns:p14="http://schemas.microsoft.com/office/powerpoint/2010/main" val="691593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685800" y="2194560"/>
            <a:ext cx="10820400" cy="4394019"/>
          </a:xfrm>
        </p:spPr>
        <p:txBody>
          <a:bodyPr>
            <a:noAutofit/>
          </a:bodyPr>
          <a:lstStyle/>
          <a:p>
            <a:pPr marL="457200" lvl="1" indent="0">
              <a:buNone/>
            </a:pPr>
            <a:r>
              <a:rPr lang="es-ES">
                <a:solidFill>
                  <a:schemeClr val="accent1">
                    <a:lumMod val="40000"/>
                    <a:lumOff val="60000"/>
                  </a:schemeClr>
                </a:solidFill>
              </a:rPr>
              <a:t>[</a:t>
            </a:r>
            <a:r>
              <a:rPr lang="es-ES" i="1">
                <a:solidFill>
                  <a:schemeClr val="accent1">
                    <a:lumMod val="40000"/>
                    <a:lumOff val="60000"/>
                  </a:schemeClr>
                </a:solidFill>
              </a:rPr>
              <a:t>Anti-Rootkit Installation</a:t>
            </a:r>
            <a:r>
              <a:rPr lang="es-ES">
                <a:solidFill>
                  <a:schemeClr val="accent1">
                    <a:lumMod val="40000"/>
                    <a:lumOff val="60000"/>
                  </a:schemeClr>
                </a:solidFill>
              </a:rPr>
              <a:t>]</a:t>
            </a:r>
          </a:p>
          <a:p>
            <a:pPr lvl="1"/>
            <a:r>
              <a:rPr lang="es-ES" sz="2400">
                <a:solidFill>
                  <a:schemeClr val="bg1"/>
                </a:solidFill>
              </a:rPr>
              <a:t>Driver Signature Enforcement (DSE)</a:t>
            </a:r>
          </a:p>
          <a:p>
            <a:pPr marL="457200" lvl="1" indent="0">
              <a:buNone/>
            </a:pPr>
            <a:r>
              <a:rPr lang="es-ES" sz="2400">
                <a:solidFill>
                  <a:schemeClr val="bg1"/>
                </a:solidFill>
              </a:rPr>
              <a:t>	</a:t>
            </a:r>
            <a:r>
              <a:rPr lang="en-US" sz="2400">
                <a:solidFill>
                  <a:schemeClr val="bg1"/>
                </a:solidFill>
              </a:rPr>
              <a:t>Windows won't run drivers not certified by Microsoft</a:t>
            </a:r>
          </a:p>
          <a:p>
            <a:pPr marL="457200" lvl="1" indent="0">
              <a:buNone/>
            </a:pPr>
            <a:endParaRPr lang="en-US" sz="2400">
              <a:solidFill>
                <a:schemeClr val="bg1"/>
              </a:solidFill>
            </a:endParaRPr>
          </a:p>
          <a:p>
            <a:pPr marL="457200" lvl="1" indent="0">
              <a:buNone/>
            </a:pPr>
            <a:r>
              <a:rPr lang="es-ES">
                <a:solidFill>
                  <a:schemeClr val="accent1">
                    <a:lumMod val="40000"/>
                    <a:lumOff val="60000"/>
                  </a:schemeClr>
                </a:solidFill>
              </a:rPr>
              <a:t>[</a:t>
            </a:r>
            <a:r>
              <a:rPr lang="es-ES" i="1">
                <a:solidFill>
                  <a:schemeClr val="accent1">
                    <a:lumMod val="40000"/>
                    <a:lumOff val="60000"/>
                  </a:schemeClr>
                </a:solidFill>
              </a:rPr>
              <a:t>Anti-Rootkit Deep Funcionalities</a:t>
            </a:r>
            <a:r>
              <a:rPr lang="es-ES">
                <a:solidFill>
                  <a:schemeClr val="accent1">
                    <a:lumMod val="40000"/>
                    <a:lumOff val="60000"/>
                  </a:schemeClr>
                </a:solidFill>
              </a:rPr>
              <a:t>]</a:t>
            </a:r>
          </a:p>
          <a:p>
            <a:pPr lvl="1"/>
            <a:r>
              <a:rPr lang="es-ES" sz="2400">
                <a:solidFill>
                  <a:schemeClr val="bg1"/>
                </a:solidFill>
              </a:rPr>
              <a:t>Kernel Patch Protection (PatchGuard)</a:t>
            </a:r>
          </a:p>
          <a:p>
            <a:pPr marL="0" indent="0">
              <a:buNone/>
            </a:pPr>
            <a:r>
              <a:rPr lang="en-US" sz="2400">
                <a:solidFill>
                  <a:schemeClr val="bg1"/>
                </a:solidFill>
              </a:rPr>
              <a:t>	Feature of 64-bit editions of Microsoft Windows</a:t>
            </a:r>
          </a:p>
          <a:p>
            <a:pPr marL="0" indent="0">
              <a:buNone/>
            </a:pPr>
            <a:r>
              <a:rPr lang="en-US" sz="2400">
                <a:solidFill>
                  <a:schemeClr val="bg1"/>
                </a:solidFill>
              </a:rPr>
              <a:t>	Prevents patching the kernel</a:t>
            </a:r>
            <a:endParaRPr lang="es-ES" sz="2400">
              <a:solidFill>
                <a:schemeClr val="bg1"/>
              </a:solidFill>
            </a:endParaRPr>
          </a:p>
        </p:txBody>
      </p:sp>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Security Mechanisms</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pic>
        <p:nvPicPr>
          <p:cNvPr id="4" name="Picture 3">
            <a:extLst>
              <a:ext uri="{FF2B5EF4-FFF2-40B4-BE49-F238E27FC236}">
                <a16:creationId xmlns:a16="http://schemas.microsoft.com/office/drawing/2014/main" id="{33728FC7-A14B-4FEE-ABD4-87045DF6F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762" y="2184280"/>
            <a:ext cx="6677770" cy="4550049"/>
          </a:xfrm>
          <a:prstGeom prst="rect">
            <a:avLst/>
          </a:prstGeom>
        </p:spPr>
      </p:pic>
      <p:cxnSp>
        <p:nvCxnSpPr>
          <p:cNvPr id="5" name="Straight Connector 4">
            <a:extLst>
              <a:ext uri="{FF2B5EF4-FFF2-40B4-BE49-F238E27FC236}">
                <a16:creationId xmlns:a16="http://schemas.microsoft.com/office/drawing/2014/main" id="{EC02B002-0ED9-4428-9F8D-F477BB5F040F}"/>
              </a:ext>
            </a:extLst>
          </p:cNvPr>
          <p:cNvCxnSpPr/>
          <p:nvPr/>
        </p:nvCxnSpPr>
        <p:spPr>
          <a:xfrm>
            <a:off x="4215161" y="2386361"/>
            <a:ext cx="129060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9C9D883-5AEF-45F1-8855-E3C9422E1535}"/>
              </a:ext>
            </a:extLst>
          </p:cNvPr>
          <p:cNvSpPr/>
          <p:nvPr/>
        </p:nvSpPr>
        <p:spPr>
          <a:xfrm>
            <a:off x="5531163" y="4268211"/>
            <a:ext cx="6432238" cy="75082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8B760C-AEE4-4D4D-8756-2899F018830B}"/>
              </a:ext>
            </a:extLst>
          </p:cNvPr>
          <p:cNvSpPr txBox="1"/>
          <p:nvPr/>
        </p:nvSpPr>
        <p:spPr>
          <a:xfrm>
            <a:off x="7193280" y="2806114"/>
            <a:ext cx="340158" cy="461665"/>
          </a:xfrm>
          <a:prstGeom prst="rect">
            <a:avLst/>
          </a:prstGeom>
          <a:noFill/>
        </p:spPr>
        <p:txBody>
          <a:bodyPr wrap="none" rtlCol="0">
            <a:spAutoFit/>
          </a:bodyPr>
          <a:lstStyle/>
          <a:p>
            <a:r>
              <a:rPr lang="en-US" sz="2400" b="1">
                <a:solidFill>
                  <a:schemeClr val="accent1"/>
                </a:solidFill>
                <a:latin typeface="-apple-system"/>
              </a:rPr>
              <a:t>1</a:t>
            </a:r>
          </a:p>
        </p:txBody>
      </p:sp>
      <p:sp>
        <p:nvSpPr>
          <p:cNvPr id="9" name="TextBox 8">
            <a:extLst>
              <a:ext uri="{FF2B5EF4-FFF2-40B4-BE49-F238E27FC236}">
                <a16:creationId xmlns:a16="http://schemas.microsoft.com/office/drawing/2014/main" id="{37B94DFD-967E-4A74-94B6-519F3F2C107C}"/>
              </a:ext>
            </a:extLst>
          </p:cNvPr>
          <p:cNvSpPr txBox="1"/>
          <p:nvPr/>
        </p:nvSpPr>
        <p:spPr>
          <a:xfrm>
            <a:off x="7193280" y="3498761"/>
            <a:ext cx="340158" cy="461665"/>
          </a:xfrm>
          <a:prstGeom prst="rect">
            <a:avLst/>
          </a:prstGeom>
          <a:noFill/>
        </p:spPr>
        <p:txBody>
          <a:bodyPr wrap="none" rtlCol="0">
            <a:spAutoFit/>
          </a:bodyPr>
          <a:lstStyle/>
          <a:p>
            <a:r>
              <a:rPr lang="en-US" sz="2400" b="1">
                <a:solidFill>
                  <a:schemeClr val="accent1"/>
                </a:solidFill>
                <a:latin typeface="-apple-system"/>
              </a:rPr>
              <a:t>2</a:t>
            </a:r>
          </a:p>
        </p:txBody>
      </p:sp>
    </p:spTree>
    <p:extLst>
      <p:ext uri="{BB962C8B-B14F-4D97-AF65-F5344CB8AC3E}">
        <p14:creationId xmlns:p14="http://schemas.microsoft.com/office/powerpoint/2010/main" val="708481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685800" y="2194560"/>
            <a:ext cx="10820400" cy="4394019"/>
          </a:xfrm>
        </p:spPr>
        <p:txBody>
          <a:bodyPr>
            <a:noAutofit/>
          </a:bodyPr>
          <a:lstStyle/>
          <a:p>
            <a:pPr marL="457200" lvl="1" indent="0">
              <a:buNone/>
            </a:pPr>
            <a:r>
              <a:rPr lang="es-ES">
                <a:solidFill>
                  <a:schemeClr val="accent1">
                    <a:lumMod val="40000"/>
                    <a:lumOff val="60000"/>
                  </a:schemeClr>
                </a:solidFill>
              </a:rPr>
              <a:t>[</a:t>
            </a:r>
            <a:r>
              <a:rPr lang="es-ES" i="1">
                <a:solidFill>
                  <a:schemeClr val="accent1">
                    <a:lumMod val="40000"/>
                    <a:lumOff val="60000"/>
                  </a:schemeClr>
                </a:solidFill>
              </a:rPr>
              <a:t>Anti-Rootkit Installation</a:t>
            </a:r>
            <a:r>
              <a:rPr lang="es-ES">
                <a:solidFill>
                  <a:schemeClr val="accent1">
                    <a:lumMod val="40000"/>
                    <a:lumOff val="60000"/>
                  </a:schemeClr>
                </a:solidFill>
              </a:rPr>
              <a:t>]</a:t>
            </a:r>
          </a:p>
          <a:p>
            <a:pPr lvl="1"/>
            <a:r>
              <a:rPr lang="es-ES" sz="2400">
                <a:solidFill>
                  <a:schemeClr val="bg1"/>
                </a:solidFill>
              </a:rPr>
              <a:t>Driver Signature Enforcement (DSE)</a:t>
            </a:r>
          </a:p>
          <a:p>
            <a:pPr marL="457200" lvl="1" indent="0">
              <a:buNone/>
            </a:pPr>
            <a:r>
              <a:rPr lang="es-ES" sz="2400">
                <a:solidFill>
                  <a:schemeClr val="bg1"/>
                </a:solidFill>
              </a:rPr>
              <a:t>	</a:t>
            </a:r>
            <a:r>
              <a:rPr lang="en-US" sz="2400">
                <a:solidFill>
                  <a:schemeClr val="bg1"/>
                </a:solidFill>
              </a:rPr>
              <a:t>Windows won't run drivers not certified by Microsoft</a:t>
            </a:r>
          </a:p>
          <a:p>
            <a:pPr marL="457200" lvl="1" indent="0">
              <a:buNone/>
            </a:pPr>
            <a:endParaRPr lang="en-US" sz="2400">
              <a:solidFill>
                <a:schemeClr val="bg1"/>
              </a:solidFill>
            </a:endParaRPr>
          </a:p>
          <a:p>
            <a:pPr marL="457200" lvl="1" indent="0">
              <a:buNone/>
            </a:pPr>
            <a:r>
              <a:rPr lang="es-ES">
                <a:solidFill>
                  <a:schemeClr val="accent1">
                    <a:lumMod val="40000"/>
                    <a:lumOff val="60000"/>
                  </a:schemeClr>
                </a:solidFill>
              </a:rPr>
              <a:t>[</a:t>
            </a:r>
            <a:r>
              <a:rPr lang="es-ES" i="1">
                <a:solidFill>
                  <a:schemeClr val="accent1">
                    <a:lumMod val="40000"/>
                    <a:lumOff val="60000"/>
                  </a:schemeClr>
                </a:solidFill>
              </a:rPr>
              <a:t>Anti-Rootkit Deep Funcionalities</a:t>
            </a:r>
            <a:r>
              <a:rPr lang="es-ES">
                <a:solidFill>
                  <a:schemeClr val="accent1">
                    <a:lumMod val="40000"/>
                    <a:lumOff val="60000"/>
                  </a:schemeClr>
                </a:solidFill>
              </a:rPr>
              <a:t>]</a:t>
            </a:r>
          </a:p>
          <a:p>
            <a:pPr lvl="1"/>
            <a:r>
              <a:rPr lang="es-ES" sz="2400">
                <a:solidFill>
                  <a:schemeClr val="bg1"/>
                </a:solidFill>
              </a:rPr>
              <a:t>Kernel Patch Protection (PatchGuard)</a:t>
            </a:r>
          </a:p>
          <a:p>
            <a:pPr marL="0" indent="0">
              <a:buNone/>
            </a:pPr>
            <a:r>
              <a:rPr lang="en-US" sz="2400">
                <a:solidFill>
                  <a:schemeClr val="bg1"/>
                </a:solidFill>
              </a:rPr>
              <a:t>	Feature of 64-bit editions of Microsoft Windows</a:t>
            </a:r>
          </a:p>
          <a:p>
            <a:pPr marL="0" indent="0">
              <a:buNone/>
            </a:pPr>
            <a:r>
              <a:rPr lang="en-US" sz="2400">
                <a:solidFill>
                  <a:schemeClr val="bg1"/>
                </a:solidFill>
              </a:rPr>
              <a:t>	Prevents patching the kernel</a:t>
            </a:r>
            <a:endParaRPr lang="es-ES" sz="2400">
              <a:solidFill>
                <a:schemeClr val="bg1"/>
              </a:solidFill>
            </a:endParaRPr>
          </a:p>
        </p:txBody>
      </p:sp>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Security Mechanisms</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pic>
        <p:nvPicPr>
          <p:cNvPr id="4" name="Picture 3">
            <a:extLst>
              <a:ext uri="{FF2B5EF4-FFF2-40B4-BE49-F238E27FC236}">
                <a16:creationId xmlns:a16="http://schemas.microsoft.com/office/drawing/2014/main" id="{33728FC7-A14B-4FEE-ABD4-87045DF6F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762" y="2184280"/>
            <a:ext cx="6677770" cy="4550049"/>
          </a:xfrm>
          <a:prstGeom prst="rect">
            <a:avLst/>
          </a:prstGeom>
        </p:spPr>
      </p:pic>
      <p:pic>
        <p:nvPicPr>
          <p:cNvPr id="8" name="Picture 7">
            <a:extLst>
              <a:ext uri="{FF2B5EF4-FFF2-40B4-BE49-F238E27FC236}">
                <a16:creationId xmlns:a16="http://schemas.microsoft.com/office/drawing/2014/main" id="{3A014D5B-25C8-4769-824A-D314E6551B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1669" y="2963328"/>
            <a:ext cx="6367281" cy="2754938"/>
          </a:xfrm>
          <a:prstGeom prst="rect">
            <a:avLst/>
          </a:prstGeom>
          <a:ln>
            <a:noFill/>
          </a:ln>
        </p:spPr>
      </p:pic>
      <p:cxnSp>
        <p:nvCxnSpPr>
          <p:cNvPr id="7" name="Straight Connector 6">
            <a:extLst>
              <a:ext uri="{FF2B5EF4-FFF2-40B4-BE49-F238E27FC236}">
                <a16:creationId xmlns:a16="http://schemas.microsoft.com/office/drawing/2014/main" id="{EAE846DE-C37D-4E17-A256-22AFB59DCC46}"/>
              </a:ext>
            </a:extLst>
          </p:cNvPr>
          <p:cNvCxnSpPr/>
          <p:nvPr/>
        </p:nvCxnSpPr>
        <p:spPr>
          <a:xfrm>
            <a:off x="4215161" y="2386361"/>
            <a:ext cx="129060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CB1C958-87FD-4823-9AAB-1237AEF95B5A}"/>
              </a:ext>
            </a:extLst>
          </p:cNvPr>
          <p:cNvSpPr/>
          <p:nvPr/>
        </p:nvSpPr>
        <p:spPr>
          <a:xfrm>
            <a:off x="5551669" y="3615066"/>
            <a:ext cx="6000438" cy="62600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2674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685800" y="2194560"/>
            <a:ext cx="10820400" cy="4394019"/>
          </a:xfrm>
        </p:spPr>
        <p:txBody>
          <a:bodyPr>
            <a:noAutofit/>
          </a:bodyPr>
          <a:lstStyle/>
          <a:p>
            <a:pPr marL="457200" lvl="1" indent="0">
              <a:buNone/>
            </a:pPr>
            <a:r>
              <a:rPr lang="es-ES">
                <a:solidFill>
                  <a:schemeClr val="accent1">
                    <a:lumMod val="40000"/>
                    <a:lumOff val="60000"/>
                  </a:schemeClr>
                </a:solidFill>
              </a:rPr>
              <a:t>[</a:t>
            </a:r>
            <a:r>
              <a:rPr lang="es-ES" i="1">
                <a:solidFill>
                  <a:schemeClr val="accent1">
                    <a:lumMod val="40000"/>
                    <a:lumOff val="60000"/>
                  </a:schemeClr>
                </a:solidFill>
              </a:rPr>
              <a:t>Anti-Rootkit Installation</a:t>
            </a:r>
            <a:r>
              <a:rPr lang="es-ES">
                <a:solidFill>
                  <a:schemeClr val="accent1">
                    <a:lumMod val="40000"/>
                    <a:lumOff val="60000"/>
                  </a:schemeClr>
                </a:solidFill>
              </a:rPr>
              <a:t>]</a:t>
            </a:r>
          </a:p>
          <a:p>
            <a:pPr lvl="1"/>
            <a:r>
              <a:rPr lang="es-ES" sz="2400">
                <a:solidFill>
                  <a:schemeClr val="bg1"/>
                </a:solidFill>
              </a:rPr>
              <a:t>Driver Signature Enforcement (DSE)</a:t>
            </a:r>
          </a:p>
          <a:p>
            <a:pPr marL="457200" lvl="1" indent="0">
              <a:buNone/>
            </a:pPr>
            <a:r>
              <a:rPr lang="es-ES" sz="2400">
                <a:solidFill>
                  <a:schemeClr val="bg1"/>
                </a:solidFill>
              </a:rPr>
              <a:t>	</a:t>
            </a:r>
            <a:r>
              <a:rPr lang="en-US" sz="2400">
                <a:solidFill>
                  <a:schemeClr val="bg1"/>
                </a:solidFill>
              </a:rPr>
              <a:t>Windows won't run drivers not certified by Microsoft</a:t>
            </a:r>
          </a:p>
          <a:p>
            <a:pPr marL="457200" lvl="1" indent="0">
              <a:buNone/>
            </a:pPr>
            <a:endParaRPr lang="en-US" sz="2400">
              <a:solidFill>
                <a:schemeClr val="bg1"/>
              </a:solidFill>
            </a:endParaRPr>
          </a:p>
          <a:p>
            <a:pPr marL="457200" lvl="1" indent="0">
              <a:buNone/>
            </a:pPr>
            <a:r>
              <a:rPr lang="es-ES">
                <a:solidFill>
                  <a:schemeClr val="accent1">
                    <a:lumMod val="40000"/>
                    <a:lumOff val="60000"/>
                  </a:schemeClr>
                </a:solidFill>
              </a:rPr>
              <a:t>[</a:t>
            </a:r>
            <a:r>
              <a:rPr lang="es-ES" i="1">
                <a:solidFill>
                  <a:schemeClr val="accent1">
                    <a:lumMod val="40000"/>
                    <a:lumOff val="60000"/>
                  </a:schemeClr>
                </a:solidFill>
              </a:rPr>
              <a:t>Anti-Rootkit Deep Funcionalities</a:t>
            </a:r>
            <a:r>
              <a:rPr lang="es-ES">
                <a:solidFill>
                  <a:schemeClr val="accent1">
                    <a:lumMod val="40000"/>
                    <a:lumOff val="60000"/>
                  </a:schemeClr>
                </a:solidFill>
              </a:rPr>
              <a:t>]</a:t>
            </a:r>
          </a:p>
          <a:p>
            <a:pPr lvl="1"/>
            <a:r>
              <a:rPr lang="es-ES" sz="2400">
                <a:solidFill>
                  <a:schemeClr val="bg1"/>
                </a:solidFill>
              </a:rPr>
              <a:t>Kernel Patch Protection (PatchGuard)</a:t>
            </a:r>
          </a:p>
          <a:p>
            <a:pPr marL="0" indent="0">
              <a:buNone/>
            </a:pPr>
            <a:r>
              <a:rPr lang="en-US" sz="2400">
                <a:solidFill>
                  <a:schemeClr val="bg1"/>
                </a:solidFill>
              </a:rPr>
              <a:t>	Feature of 64-bit editions of Microsoft Windows</a:t>
            </a:r>
          </a:p>
          <a:p>
            <a:pPr marL="0" indent="0">
              <a:buNone/>
            </a:pPr>
            <a:r>
              <a:rPr lang="en-US" sz="2400">
                <a:solidFill>
                  <a:schemeClr val="bg1"/>
                </a:solidFill>
              </a:rPr>
              <a:t>	Prevents patching the kernel</a:t>
            </a:r>
            <a:endParaRPr lang="es-ES" sz="2400">
              <a:solidFill>
                <a:schemeClr val="bg1"/>
              </a:solidFill>
            </a:endParaRPr>
          </a:p>
        </p:txBody>
      </p:sp>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Security Mechanisms</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pic>
        <p:nvPicPr>
          <p:cNvPr id="4" name="Picture 3">
            <a:extLst>
              <a:ext uri="{FF2B5EF4-FFF2-40B4-BE49-F238E27FC236}">
                <a16:creationId xmlns:a16="http://schemas.microsoft.com/office/drawing/2014/main" id="{33728FC7-A14B-4FEE-ABD4-87045DF6F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762" y="2184280"/>
            <a:ext cx="6677770" cy="4550049"/>
          </a:xfrm>
          <a:prstGeom prst="rect">
            <a:avLst/>
          </a:prstGeom>
        </p:spPr>
      </p:pic>
      <p:pic>
        <p:nvPicPr>
          <p:cNvPr id="8" name="Picture 7">
            <a:extLst>
              <a:ext uri="{FF2B5EF4-FFF2-40B4-BE49-F238E27FC236}">
                <a16:creationId xmlns:a16="http://schemas.microsoft.com/office/drawing/2014/main" id="{7627E71A-10AC-4E1F-BA2A-00A0517D60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1669" y="2963328"/>
            <a:ext cx="6367281" cy="2754938"/>
          </a:xfrm>
          <a:prstGeom prst="rect">
            <a:avLst/>
          </a:prstGeom>
          <a:ln>
            <a:noFill/>
          </a:ln>
        </p:spPr>
      </p:pic>
      <p:pic>
        <p:nvPicPr>
          <p:cNvPr id="7" name="Picture 6">
            <a:extLst>
              <a:ext uri="{FF2B5EF4-FFF2-40B4-BE49-F238E27FC236}">
                <a16:creationId xmlns:a16="http://schemas.microsoft.com/office/drawing/2014/main" id="{FA7ADF04-BCB9-4AD0-AC73-6D25379A33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432356"/>
            <a:ext cx="5329059" cy="3918425"/>
          </a:xfrm>
          <a:prstGeom prst="rect">
            <a:avLst/>
          </a:prstGeom>
        </p:spPr>
      </p:pic>
      <p:cxnSp>
        <p:nvCxnSpPr>
          <p:cNvPr id="11" name="Straight Connector 10">
            <a:extLst>
              <a:ext uri="{FF2B5EF4-FFF2-40B4-BE49-F238E27FC236}">
                <a16:creationId xmlns:a16="http://schemas.microsoft.com/office/drawing/2014/main" id="{4A587432-9709-4490-A60B-441631317D06}"/>
              </a:ext>
            </a:extLst>
          </p:cNvPr>
          <p:cNvCxnSpPr>
            <a:cxnSpLocks/>
          </p:cNvCxnSpPr>
          <p:nvPr/>
        </p:nvCxnSpPr>
        <p:spPr>
          <a:xfrm flipV="1">
            <a:off x="5315415" y="2432356"/>
            <a:ext cx="832624" cy="147057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216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Checkpoint</a:t>
            </a:r>
            <a:endParaRPr lang="en-US">
              <a:solidFill>
                <a:schemeClr val="bg1"/>
              </a:solidFill>
            </a:endParaRPr>
          </a:p>
        </p:txBody>
      </p:sp>
      <p:pic>
        <p:nvPicPr>
          <p:cNvPr id="11" name="Content Placeholder 10">
            <a:extLst>
              <a:ext uri="{FF2B5EF4-FFF2-40B4-BE49-F238E27FC236}">
                <a16:creationId xmlns:a16="http://schemas.microsoft.com/office/drawing/2014/main" id="{5630056E-2CF3-436A-A24C-876F960869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99539" y="2777872"/>
            <a:ext cx="2952750" cy="2857500"/>
          </a:xfrm>
        </p:spPr>
      </p:pic>
      <p:sp>
        <p:nvSpPr>
          <p:cNvPr id="12" name="Content Placeholder 2">
            <a:extLst>
              <a:ext uri="{FF2B5EF4-FFF2-40B4-BE49-F238E27FC236}">
                <a16:creationId xmlns:a16="http://schemas.microsoft.com/office/drawing/2014/main" id="{E5A214A9-94F9-415D-B8A1-B2322CBF99F9}"/>
              </a:ext>
            </a:extLst>
          </p:cNvPr>
          <p:cNvSpPr txBox="1">
            <a:spLocks/>
          </p:cNvSpPr>
          <p:nvPr/>
        </p:nvSpPr>
        <p:spPr>
          <a:xfrm>
            <a:off x="685800" y="2194560"/>
            <a:ext cx="10820400" cy="43940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457200" lvl="1" indent="0">
              <a:buFont typeface="Arial" panose="020B0604020202020204" pitchFamily="34" charset="0"/>
              <a:buNone/>
            </a:pPr>
            <a:endParaRPr lang="es-ES" sz="2400">
              <a:solidFill>
                <a:schemeClr val="bg1"/>
              </a:solidFill>
            </a:endParaRPr>
          </a:p>
        </p:txBody>
      </p:sp>
      <p:sp>
        <p:nvSpPr>
          <p:cNvPr id="7" name="Content Placeholder 2">
            <a:extLst>
              <a:ext uri="{FF2B5EF4-FFF2-40B4-BE49-F238E27FC236}">
                <a16:creationId xmlns:a16="http://schemas.microsoft.com/office/drawing/2014/main" id="{A41BBCE3-DC0B-421F-8E83-8BBC465920A1}"/>
              </a:ext>
            </a:extLst>
          </p:cNvPr>
          <p:cNvSpPr txBox="1">
            <a:spLocks/>
          </p:cNvSpPr>
          <p:nvPr/>
        </p:nvSpPr>
        <p:spPr>
          <a:xfrm>
            <a:off x="1737361" y="2103120"/>
            <a:ext cx="5394960"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457200" indent="-457200">
              <a:buFont typeface="+mj-lt"/>
              <a:buAutoNum type="arabicPeriod"/>
            </a:pPr>
            <a:endParaRPr lang="en-US">
              <a:solidFill>
                <a:schemeClr val="accent2">
                  <a:lumMod val="20000"/>
                  <a:lumOff val="80000"/>
                </a:schemeClr>
              </a:solidFill>
            </a:endParaRPr>
          </a:p>
          <a:p>
            <a:pPr marL="457200" indent="-457200">
              <a:buFont typeface="+mj-lt"/>
              <a:buAutoNum type="arabicPeriod"/>
            </a:pPr>
            <a:endParaRPr lang="en-US">
              <a:solidFill>
                <a:schemeClr val="accent2">
                  <a:lumMod val="20000"/>
                  <a:lumOff val="80000"/>
                </a:schemeClr>
              </a:solidFill>
            </a:endParaRPr>
          </a:p>
          <a:p>
            <a:pPr marL="457200" indent="-457200">
              <a:buFont typeface="+mj-lt"/>
              <a:buAutoNum type="arabicPeriod"/>
            </a:pPr>
            <a:r>
              <a:rPr lang="en-US">
                <a:solidFill>
                  <a:schemeClr val="accent2">
                    <a:lumMod val="20000"/>
                    <a:lumOff val="80000"/>
                  </a:schemeClr>
                </a:solidFill>
              </a:rPr>
              <a:t>Windows Kernel</a:t>
            </a:r>
          </a:p>
          <a:p>
            <a:pPr marL="457200" indent="-457200">
              <a:buFont typeface="+mj-lt"/>
              <a:buAutoNum type="arabicPeriod"/>
            </a:pPr>
            <a:endParaRPr lang="en-US">
              <a:solidFill>
                <a:schemeClr val="accent2">
                  <a:lumMod val="20000"/>
                  <a:lumOff val="80000"/>
                </a:schemeClr>
              </a:solidFill>
            </a:endParaRPr>
          </a:p>
          <a:p>
            <a:pPr marL="457200" indent="-457200">
              <a:buFont typeface="+mj-lt"/>
              <a:buAutoNum type="arabicPeriod"/>
            </a:pPr>
            <a:r>
              <a:rPr lang="en-US">
                <a:solidFill>
                  <a:schemeClr val="accent2">
                    <a:lumMod val="20000"/>
                    <a:lumOff val="80000"/>
                  </a:schemeClr>
                </a:solidFill>
              </a:rPr>
              <a:t>Rootkit = Kernel Mode Driver</a:t>
            </a:r>
          </a:p>
          <a:p>
            <a:pPr marL="457200" indent="-457200">
              <a:buFont typeface="+mj-lt"/>
              <a:buAutoNum type="arabicPeriod"/>
            </a:pPr>
            <a:endParaRPr lang="en-US">
              <a:solidFill>
                <a:schemeClr val="accent2">
                  <a:lumMod val="20000"/>
                  <a:lumOff val="80000"/>
                </a:schemeClr>
              </a:solidFill>
            </a:endParaRPr>
          </a:p>
          <a:p>
            <a:pPr marL="457200" indent="-457200">
              <a:buFont typeface="+mj-lt"/>
              <a:buAutoNum type="arabicPeriod"/>
            </a:pPr>
            <a:r>
              <a:rPr lang="en-US">
                <a:solidFill>
                  <a:schemeClr val="accent2">
                    <a:lumMod val="20000"/>
                    <a:lumOff val="80000"/>
                  </a:schemeClr>
                </a:solidFill>
              </a:rPr>
              <a:t>DSE, PatchGuard, …</a:t>
            </a:r>
          </a:p>
          <a:p>
            <a:pPr marL="457200" indent="-457200">
              <a:buFont typeface="+mj-lt"/>
              <a:buAutoNum type="arabicPeriod"/>
            </a:pPr>
            <a:endParaRPr lang="en-US">
              <a:solidFill>
                <a:schemeClr val="accent2">
                  <a:lumMod val="20000"/>
                  <a:lumOff val="80000"/>
                </a:schemeClr>
              </a:solidFill>
            </a:endParaRPr>
          </a:p>
        </p:txBody>
      </p:sp>
      <p:sp>
        <p:nvSpPr>
          <p:cNvPr id="9" name="TextBox 8">
            <a:extLst>
              <a:ext uri="{FF2B5EF4-FFF2-40B4-BE49-F238E27FC236}">
                <a16:creationId xmlns:a16="http://schemas.microsoft.com/office/drawing/2014/main" id="{8966A78B-798D-40D5-BA56-9F6DF5F7F7B8}"/>
              </a:ext>
            </a:extLst>
          </p:cNvPr>
          <p:cNvSpPr txBox="1"/>
          <p:nvPr/>
        </p:nvSpPr>
        <p:spPr>
          <a:xfrm rot="21220342">
            <a:off x="1600077" y="921912"/>
            <a:ext cx="4384534" cy="1107996"/>
          </a:xfrm>
          <a:prstGeom prst="rect">
            <a:avLst/>
          </a:prstGeom>
          <a:noFill/>
        </p:spPr>
        <p:txBody>
          <a:bodyPr wrap="none" rtlCol="0">
            <a:spAutoFit/>
          </a:bodyPr>
          <a:lstStyle/>
          <a:p>
            <a:r>
              <a:rPr lang="en-US" sz="6600" b="1">
                <a:solidFill>
                  <a:srgbClr val="FFC000"/>
                </a:solidFill>
                <a:latin typeface="Chiller" panose="04020404031007020602" pitchFamily="82" charset="0"/>
              </a:rPr>
              <a:t>R</a:t>
            </a:r>
            <a:r>
              <a:rPr lang="en-US" sz="5400" b="1">
                <a:solidFill>
                  <a:srgbClr val="FFC000"/>
                </a:solidFill>
                <a:latin typeface="Chiller" panose="04020404031007020602" pitchFamily="82" charset="0"/>
              </a:rPr>
              <a:t>ootkit Development</a:t>
            </a:r>
          </a:p>
        </p:txBody>
      </p:sp>
      <p:sp>
        <p:nvSpPr>
          <p:cNvPr id="10" name="Double Wave 9">
            <a:extLst>
              <a:ext uri="{FF2B5EF4-FFF2-40B4-BE49-F238E27FC236}">
                <a16:creationId xmlns:a16="http://schemas.microsoft.com/office/drawing/2014/main" id="{1ACD0117-9845-4216-86EC-D69C23319E36}"/>
              </a:ext>
            </a:extLst>
          </p:cNvPr>
          <p:cNvSpPr/>
          <p:nvPr/>
        </p:nvSpPr>
        <p:spPr>
          <a:xfrm>
            <a:off x="-47824" y="2115923"/>
            <a:ext cx="12306731" cy="4421830"/>
          </a:xfrm>
          <a:prstGeom prst="doubleWave">
            <a:avLst/>
          </a:prstGeom>
          <a:noFill/>
          <a:ln>
            <a:solidFill>
              <a:srgbClr val="FFC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687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47D6AA-4EFC-4AC2-AC2C-04B44D156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9481" y="2564429"/>
            <a:ext cx="3381283" cy="3716537"/>
          </a:xfrm>
          <a:prstGeom prst="rect">
            <a:avLst/>
          </a:prstGeom>
          <a:ln>
            <a:solidFill>
              <a:schemeClr val="accent3">
                <a:lumMod val="60000"/>
                <a:lumOff val="40000"/>
              </a:schemeClr>
            </a:solidFill>
          </a:ln>
        </p:spPr>
      </p:pic>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4588933" y="182882"/>
            <a:ext cx="7603066" cy="1293028"/>
          </a:xfrm>
        </p:spPr>
        <p:txBody>
          <a:bodyPr/>
          <a:lstStyle/>
          <a:p>
            <a:pPr algn="ctr"/>
            <a:r>
              <a:rPr lang="es-ES">
                <a:solidFill>
                  <a:schemeClr val="bg1"/>
                </a:solidFill>
              </a:rPr>
              <a:t>Development Environment</a:t>
            </a:r>
            <a:endParaRPr lang="en-US">
              <a:solidFill>
                <a:schemeClr val="bg1"/>
              </a:solidFill>
            </a:endParaRPr>
          </a:p>
        </p:txBody>
      </p:sp>
      <p:pic>
        <p:nvPicPr>
          <p:cNvPr id="8" name="Picture 7">
            <a:extLst>
              <a:ext uri="{FF2B5EF4-FFF2-40B4-BE49-F238E27FC236}">
                <a16:creationId xmlns:a16="http://schemas.microsoft.com/office/drawing/2014/main" id="{54F3F672-B5EF-4AA4-9535-4A4B1851C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133" y="2390310"/>
            <a:ext cx="7389915" cy="4166207"/>
          </a:xfrm>
          <a:prstGeom prst="rect">
            <a:avLst/>
          </a:prstGeom>
          <a:ln w="19050">
            <a:solidFill>
              <a:schemeClr val="accent3">
                <a:lumMod val="60000"/>
                <a:lumOff val="40000"/>
              </a:schemeClr>
            </a:solidFill>
          </a:ln>
        </p:spPr>
      </p:pic>
      <p:sp>
        <p:nvSpPr>
          <p:cNvPr id="9" name="Rectangle 8">
            <a:extLst>
              <a:ext uri="{FF2B5EF4-FFF2-40B4-BE49-F238E27FC236}">
                <a16:creationId xmlns:a16="http://schemas.microsoft.com/office/drawing/2014/main" id="{49392A44-B852-4F2D-976F-45EDF3192B94}"/>
              </a:ext>
            </a:extLst>
          </p:cNvPr>
          <p:cNvSpPr/>
          <p:nvPr/>
        </p:nvSpPr>
        <p:spPr>
          <a:xfrm>
            <a:off x="827590" y="4176694"/>
            <a:ext cx="1944719" cy="2379823"/>
          </a:xfrm>
          <a:prstGeom prst="rect">
            <a:avLst/>
          </a:prstGeom>
          <a:noFill/>
          <a:ln w="2857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D08A07A-BE25-4B91-A01C-4183D395E8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2027" y="4562425"/>
            <a:ext cx="999067" cy="999067"/>
          </a:xfrm>
          <a:prstGeom prst="rect">
            <a:avLst/>
          </a:prstGeom>
        </p:spPr>
      </p:pic>
      <p:pic>
        <p:nvPicPr>
          <p:cNvPr id="11" name="Picture 10">
            <a:extLst>
              <a:ext uri="{FF2B5EF4-FFF2-40B4-BE49-F238E27FC236}">
                <a16:creationId xmlns:a16="http://schemas.microsoft.com/office/drawing/2014/main" id="{B32BF306-7617-4BD4-A955-788584E8FA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18506" y="4757310"/>
            <a:ext cx="609295" cy="609295"/>
          </a:xfrm>
          <a:prstGeom prst="rect">
            <a:avLst/>
          </a:prstGeom>
        </p:spPr>
      </p:pic>
      <p:pic>
        <p:nvPicPr>
          <p:cNvPr id="12" name="Picture 11">
            <a:extLst>
              <a:ext uri="{FF2B5EF4-FFF2-40B4-BE49-F238E27FC236}">
                <a16:creationId xmlns:a16="http://schemas.microsoft.com/office/drawing/2014/main" id="{32266B8E-6B7C-4F62-8123-9EB94927BAD9}"/>
              </a:ext>
            </a:extLst>
          </p:cNvPr>
          <p:cNvPicPr>
            <a:picLocks noChangeAspect="1"/>
          </p:cNvPicPr>
          <p:nvPr/>
        </p:nvPicPr>
        <p:blipFill rotWithShape="1">
          <a:blip r:embed="rId7">
            <a:extLst>
              <a:ext uri="{28A0092B-C50C-407E-A947-70E740481C1C}">
                <a14:useLocalDpi xmlns:a14="http://schemas.microsoft.com/office/drawing/2010/main" val="0"/>
              </a:ext>
            </a:extLst>
          </a:blip>
          <a:srcRect l="30863" t="30103" r="31087" b="31342"/>
          <a:stretch/>
        </p:blipFill>
        <p:spPr>
          <a:xfrm>
            <a:off x="4172232" y="4757309"/>
            <a:ext cx="549852" cy="557137"/>
          </a:xfrm>
          <a:prstGeom prst="rect">
            <a:avLst/>
          </a:prstGeom>
        </p:spPr>
      </p:pic>
      <p:pic>
        <p:nvPicPr>
          <p:cNvPr id="14" name="Picture 13">
            <a:extLst>
              <a:ext uri="{FF2B5EF4-FFF2-40B4-BE49-F238E27FC236}">
                <a16:creationId xmlns:a16="http://schemas.microsoft.com/office/drawing/2014/main" id="{AF503C8B-086E-49F5-8533-82A9603981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3014" y="5314446"/>
            <a:ext cx="343990" cy="343990"/>
          </a:xfrm>
          <a:prstGeom prst="rect">
            <a:avLst/>
          </a:prstGeom>
        </p:spPr>
      </p:pic>
      <p:pic>
        <p:nvPicPr>
          <p:cNvPr id="15" name="Picture 14">
            <a:extLst>
              <a:ext uri="{FF2B5EF4-FFF2-40B4-BE49-F238E27FC236}">
                <a16:creationId xmlns:a16="http://schemas.microsoft.com/office/drawing/2014/main" id="{E8F2F09A-A7CF-41B7-9EE8-E7FF5410F8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99087" y="4998546"/>
            <a:ext cx="336233" cy="336233"/>
          </a:xfrm>
          <a:prstGeom prst="rect">
            <a:avLst/>
          </a:prstGeom>
        </p:spPr>
      </p:pic>
      <p:pic>
        <p:nvPicPr>
          <p:cNvPr id="16" name="Picture 15">
            <a:extLst>
              <a:ext uri="{FF2B5EF4-FFF2-40B4-BE49-F238E27FC236}">
                <a16:creationId xmlns:a16="http://schemas.microsoft.com/office/drawing/2014/main" id="{3DDAD3D1-831E-46DB-984F-CD5E4130DF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41917" y="5334779"/>
            <a:ext cx="386166" cy="386166"/>
          </a:xfrm>
          <a:prstGeom prst="rect">
            <a:avLst/>
          </a:prstGeom>
        </p:spPr>
      </p:pic>
      <p:pic>
        <p:nvPicPr>
          <p:cNvPr id="17" name="Picture 16">
            <a:extLst>
              <a:ext uri="{FF2B5EF4-FFF2-40B4-BE49-F238E27FC236}">
                <a16:creationId xmlns:a16="http://schemas.microsoft.com/office/drawing/2014/main" id="{FC0C90CA-7A3D-49A9-B1D4-CD56EA34515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43870" y="4710041"/>
            <a:ext cx="274126" cy="274126"/>
          </a:xfrm>
          <a:prstGeom prst="rect">
            <a:avLst/>
          </a:prstGeom>
        </p:spPr>
      </p:pic>
      <p:pic>
        <p:nvPicPr>
          <p:cNvPr id="18" name="Picture 17">
            <a:extLst>
              <a:ext uri="{FF2B5EF4-FFF2-40B4-BE49-F238E27FC236}">
                <a16:creationId xmlns:a16="http://schemas.microsoft.com/office/drawing/2014/main" id="{20116833-F8BC-4B8B-B194-38D54BE11E4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01935" y="5314446"/>
            <a:ext cx="343259" cy="386166"/>
          </a:xfrm>
          <a:prstGeom prst="rect">
            <a:avLst/>
          </a:prstGeom>
        </p:spPr>
      </p:pic>
      <p:pic>
        <p:nvPicPr>
          <p:cNvPr id="19" name="Picture 18">
            <a:extLst>
              <a:ext uri="{FF2B5EF4-FFF2-40B4-BE49-F238E27FC236}">
                <a16:creationId xmlns:a16="http://schemas.microsoft.com/office/drawing/2014/main" id="{7B187796-BD0A-4DDE-9E8F-B54A0579365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12974" y="4465093"/>
            <a:ext cx="321180" cy="361019"/>
          </a:xfrm>
          <a:prstGeom prst="rect">
            <a:avLst/>
          </a:prstGeom>
        </p:spPr>
      </p:pic>
      <p:pic>
        <p:nvPicPr>
          <p:cNvPr id="20" name="Picture 19">
            <a:extLst>
              <a:ext uri="{FF2B5EF4-FFF2-40B4-BE49-F238E27FC236}">
                <a16:creationId xmlns:a16="http://schemas.microsoft.com/office/drawing/2014/main" id="{BD4EA2DC-0F4C-4322-A96E-12205D904D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47895" y="5730153"/>
            <a:ext cx="1071460" cy="1071460"/>
          </a:xfrm>
          <a:prstGeom prst="rect">
            <a:avLst/>
          </a:prstGeom>
        </p:spPr>
      </p:pic>
      <p:pic>
        <p:nvPicPr>
          <p:cNvPr id="5" name="Picture 4">
            <a:extLst>
              <a:ext uri="{FF2B5EF4-FFF2-40B4-BE49-F238E27FC236}">
                <a16:creationId xmlns:a16="http://schemas.microsoft.com/office/drawing/2014/main" id="{54023DB3-C4C3-42DD-B8FA-5D35EAC536D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64786" y="3927107"/>
            <a:ext cx="604992" cy="585371"/>
          </a:xfrm>
          <a:prstGeom prst="rect">
            <a:avLst/>
          </a:prstGeom>
        </p:spPr>
      </p:pic>
      <p:pic>
        <p:nvPicPr>
          <p:cNvPr id="22" name="Picture 21">
            <a:extLst>
              <a:ext uri="{FF2B5EF4-FFF2-40B4-BE49-F238E27FC236}">
                <a16:creationId xmlns:a16="http://schemas.microsoft.com/office/drawing/2014/main" id="{34BE11B5-D68C-4862-9753-AFA25525C97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31888" y="4366209"/>
            <a:ext cx="579501" cy="813335"/>
          </a:xfrm>
          <a:prstGeom prst="rect">
            <a:avLst/>
          </a:prstGeom>
        </p:spPr>
      </p:pic>
      <p:pic>
        <p:nvPicPr>
          <p:cNvPr id="4" name="Picture 3">
            <a:extLst>
              <a:ext uri="{FF2B5EF4-FFF2-40B4-BE49-F238E27FC236}">
                <a16:creationId xmlns:a16="http://schemas.microsoft.com/office/drawing/2014/main" id="{ABBF4C79-A12E-4D76-93C6-BB1A152D9F4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58576" y="1296509"/>
            <a:ext cx="9073309" cy="878346"/>
          </a:xfrm>
          <a:prstGeom prst="rect">
            <a:avLst/>
          </a:prstGeom>
          <a:ln>
            <a:solidFill>
              <a:schemeClr val="accent3">
                <a:lumMod val="60000"/>
                <a:lumOff val="40000"/>
              </a:schemeClr>
            </a:solidFill>
          </a:ln>
        </p:spPr>
      </p:pic>
      <p:cxnSp>
        <p:nvCxnSpPr>
          <p:cNvPr id="13" name="Straight Connector 12">
            <a:extLst>
              <a:ext uri="{FF2B5EF4-FFF2-40B4-BE49-F238E27FC236}">
                <a16:creationId xmlns:a16="http://schemas.microsoft.com/office/drawing/2014/main" id="{64AD526C-57BA-4ED2-9627-2E1D958CF5D8}"/>
              </a:ext>
            </a:extLst>
          </p:cNvPr>
          <p:cNvCxnSpPr>
            <a:cxnSpLocks/>
            <a:stCxn id="4" idx="2"/>
          </p:cNvCxnSpPr>
          <p:nvPr/>
        </p:nvCxnSpPr>
        <p:spPr>
          <a:xfrm>
            <a:off x="6895231" y="2174855"/>
            <a:ext cx="1729657" cy="38656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086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4588933" y="182882"/>
            <a:ext cx="7603066" cy="1293028"/>
          </a:xfrm>
        </p:spPr>
        <p:txBody>
          <a:bodyPr/>
          <a:lstStyle/>
          <a:p>
            <a:pPr algn="ctr"/>
            <a:r>
              <a:rPr lang="es-ES">
                <a:solidFill>
                  <a:schemeClr val="bg1"/>
                </a:solidFill>
              </a:rPr>
              <a:t>Development Environment</a:t>
            </a:r>
            <a:endParaRPr lang="en-US">
              <a:solidFill>
                <a:schemeClr val="bg1"/>
              </a:solidFill>
            </a:endParaRPr>
          </a:p>
        </p:txBody>
      </p:sp>
      <p:pic>
        <p:nvPicPr>
          <p:cNvPr id="3" name="Picture 2">
            <a:extLst>
              <a:ext uri="{FF2B5EF4-FFF2-40B4-BE49-F238E27FC236}">
                <a16:creationId xmlns:a16="http://schemas.microsoft.com/office/drawing/2014/main" id="{6540504E-BF98-46EB-9367-AD6A8EA5B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0" y="3548395"/>
            <a:ext cx="2505512" cy="1769915"/>
          </a:xfrm>
          <a:prstGeom prst="rect">
            <a:avLst/>
          </a:prstGeom>
        </p:spPr>
      </p:pic>
      <p:pic>
        <p:nvPicPr>
          <p:cNvPr id="12" name="Picture 11">
            <a:extLst>
              <a:ext uri="{FF2B5EF4-FFF2-40B4-BE49-F238E27FC236}">
                <a16:creationId xmlns:a16="http://schemas.microsoft.com/office/drawing/2014/main" id="{394AD8BC-EE36-44E4-A49D-1B3949553C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885" y="4415994"/>
            <a:ext cx="991296" cy="728783"/>
          </a:xfrm>
          <a:prstGeom prst="rect">
            <a:avLst/>
          </a:prstGeom>
          <a:ln>
            <a:noFill/>
          </a:ln>
        </p:spPr>
      </p:pic>
      <p:pic>
        <p:nvPicPr>
          <p:cNvPr id="20" name="Picture 19">
            <a:extLst>
              <a:ext uri="{FF2B5EF4-FFF2-40B4-BE49-F238E27FC236}">
                <a16:creationId xmlns:a16="http://schemas.microsoft.com/office/drawing/2014/main" id="{2B59A46C-6AFD-40E0-9AB9-2CCC526CEC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5727" y="3604456"/>
            <a:ext cx="609295" cy="609295"/>
          </a:xfrm>
          <a:prstGeom prst="rect">
            <a:avLst/>
          </a:prstGeom>
        </p:spPr>
      </p:pic>
      <p:pic>
        <p:nvPicPr>
          <p:cNvPr id="22" name="Picture 21">
            <a:extLst>
              <a:ext uri="{FF2B5EF4-FFF2-40B4-BE49-F238E27FC236}">
                <a16:creationId xmlns:a16="http://schemas.microsoft.com/office/drawing/2014/main" id="{575191A3-71D5-4AA5-AFCC-62A0077E4ABE}"/>
              </a:ext>
            </a:extLst>
          </p:cNvPr>
          <p:cNvPicPr>
            <a:picLocks noChangeAspect="1"/>
          </p:cNvPicPr>
          <p:nvPr/>
        </p:nvPicPr>
        <p:blipFill rotWithShape="1">
          <a:blip r:embed="rId6">
            <a:extLst>
              <a:ext uri="{28A0092B-C50C-407E-A947-70E740481C1C}">
                <a14:useLocalDpi xmlns:a14="http://schemas.microsoft.com/office/drawing/2010/main" val="0"/>
              </a:ext>
            </a:extLst>
          </a:blip>
          <a:srcRect l="19185" t="18396" r="19777" b="20449"/>
          <a:stretch/>
        </p:blipFill>
        <p:spPr>
          <a:xfrm>
            <a:off x="453667" y="5288143"/>
            <a:ext cx="1741224" cy="1395683"/>
          </a:xfrm>
          <a:prstGeom prst="rect">
            <a:avLst/>
          </a:prstGeom>
        </p:spPr>
      </p:pic>
      <p:pic>
        <p:nvPicPr>
          <p:cNvPr id="23" name="Picture 22">
            <a:extLst>
              <a:ext uri="{FF2B5EF4-FFF2-40B4-BE49-F238E27FC236}">
                <a16:creationId xmlns:a16="http://schemas.microsoft.com/office/drawing/2014/main" id="{58DAD251-5FA8-4357-971F-7EB9AD55FB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5727" y="1626065"/>
            <a:ext cx="609295" cy="609295"/>
          </a:xfrm>
          <a:prstGeom prst="rect">
            <a:avLst/>
          </a:prstGeom>
        </p:spPr>
      </p:pic>
      <p:pic>
        <p:nvPicPr>
          <p:cNvPr id="24" name="Picture 23">
            <a:extLst>
              <a:ext uri="{FF2B5EF4-FFF2-40B4-BE49-F238E27FC236}">
                <a16:creationId xmlns:a16="http://schemas.microsoft.com/office/drawing/2014/main" id="{2AD1ED8D-C6A2-4FC3-8EA4-A09254F50B4A}"/>
              </a:ext>
            </a:extLst>
          </p:cNvPr>
          <p:cNvPicPr>
            <a:picLocks noChangeAspect="1"/>
          </p:cNvPicPr>
          <p:nvPr/>
        </p:nvPicPr>
        <p:blipFill rotWithShape="1">
          <a:blip r:embed="rId8">
            <a:extLst>
              <a:ext uri="{28A0092B-C50C-407E-A947-70E740481C1C}">
                <a14:useLocalDpi xmlns:a14="http://schemas.microsoft.com/office/drawing/2010/main" val="0"/>
              </a:ext>
            </a:extLst>
          </a:blip>
          <a:srcRect l="1135" t="2667" r="1924" b="3619"/>
          <a:stretch/>
        </p:blipFill>
        <p:spPr>
          <a:xfrm>
            <a:off x="59430" y="1877209"/>
            <a:ext cx="2505512" cy="1603160"/>
          </a:xfrm>
          <a:prstGeom prst="rect">
            <a:avLst/>
          </a:prstGeom>
          <a:ln w="19050">
            <a:noFill/>
          </a:ln>
        </p:spPr>
      </p:pic>
      <p:cxnSp>
        <p:nvCxnSpPr>
          <p:cNvPr id="28" name="Connector: Elbow 27">
            <a:extLst>
              <a:ext uri="{FF2B5EF4-FFF2-40B4-BE49-F238E27FC236}">
                <a16:creationId xmlns:a16="http://schemas.microsoft.com/office/drawing/2014/main" id="{FC954AE3-B991-46D1-BFC9-E249D65998DC}"/>
              </a:ext>
            </a:extLst>
          </p:cNvPr>
          <p:cNvCxnSpPr>
            <a:stCxn id="22" idx="3"/>
            <a:endCxn id="20" idx="1"/>
          </p:cNvCxnSpPr>
          <p:nvPr/>
        </p:nvCxnSpPr>
        <p:spPr>
          <a:xfrm flipV="1">
            <a:off x="2194891" y="3909104"/>
            <a:ext cx="920836" cy="2076881"/>
          </a:xfrm>
          <a:prstGeom prst="bentConnector3">
            <a:avLst>
              <a:gd name="adj1" fmla="val 50000"/>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41437C78-ABF5-486D-8B15-E265B0056852}"/>
              </a:ext>
            </a:extLst>
          </p:cNvPr>
          <p:cNvCxnSpPr>
            <a:stCxn id="22" idx="3"/>
            <a:endCxn id="23" idx="1"/>
          </p:cNvCxnSpPr>
          <p:nvPr/>
        </p:nvCxnSpPr>
        <p:spPr>
          <a:xfrm flipV="1">
            <a:off x="2194891" y="1930713"/>
            <a:ext cx="920836" cy="4055272"/>
          </a:xfrm>
          <a:prstGeom prst="bentConnector3">
            <a:avLst>
              <a:gd name="adj1" fmla="val 50000"/>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5" name="Picture 34">
            <a:extLst>
              <a:ext uri="{FF2B5EF4-FFF2-40B4-BE49-F238E27FC236}">
                <a16:creationId xmlns:a16="http://schemas.microsoft.com/office/drawing/2014/main" id="{30FE51AE-E33F-45BD-9C7F-F6A789F83D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3593" y="2253733"/>
            <a:ext cx="590164" cy="571023"/>
          </a:xfrm>
          <a:prstGeom prst="rect">
            <a:avLst/>
          </a:prstGeom>
        </p:spPr>
      </p:pic>
      <p:pic>
        <p:nvPicPr>
          <p:cNvPr id="36" name="Picture 35">
            <a:extLst>
              <a:ext uri="{FF2B5EF4-FFF2-40B4-BE49-F238E27FC236}">
                <a16:creationId xmlns:a16="http://schemas.microsoft.com/office/drawing/2014/main" id="{31FD2032-CE87-4A72-8683-07C1356766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15893" y="2850163"/>
            <a:ext cx="579501" cy="813335"/>
          </a:xfrm>
          <a:prstGeom prst="rect">
            <a:avLst/>
          </a:prstGeom>
        </p:spPr>
      </p:pic>
      <p:cxnSp>
        <p:nvCxnSpPr>
          <p:cNvPr id="38" name="Connector: Elbow 37">
            <a:extLst>
              <a:ext uri="{FF2B5EF4-FFF2-40B4-BE49-F238E27FC236}">
                <a16:creationId xmlns:a16="http://schemas.microsoft.com/office/drawing/2014/main" id="{3C9FEBED-395D-4537-B906-FB906F94BE5E}"/>
              </a:ext>
            </a:extLst>
          </p:cNvPr>
          <p:cNvCxnSpPr>
            <a:stCxn id="22" idx="3"/>
            <a:endCxn id="36" idx="1"/>
          </p:cNvCxnSpPr>
          <p:nvPr/>
        </p:nvCxnSpPr>
        <p:spPr>
          <a:xfrm flipV="1">
            <a:off x="2194891" y="3256831"/>
            <a:ext cx="921002" cy="2729154"/>
          </a:xfrm>
          <a:prstGeom prst="bentConnector3">
            <a:avLst>
              <a:gd name="adj1" fmla="val 50000"/>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Connector: Elbow 39">
            <a:extLst>
              <a:ext uri="{FF2B5EF4-FFF2-40B4-BE49-F238E27FC236}">
                <a16:creationId xmlns:a16="http://schemas.microsoft.com/office/drawing/2014/main" id="{D971D435-5C54-4C67-835C-24EFD7B8FF31}"/>
              </a:ext>
            </a:extLst>
          </p:cNvPr>
          <p:cNvCxnSpPr>
            <a:stCxn id="22" idx="3"/>
            <a:endCxn id="35" idx="1"/>
          </p:cNvCxnSpPr>
          <p:nvPr/>
        </p:nvCxnSpPr>
        <p:spPr>
          <a:xfrm flipV="1">
            <a:off x="2194891" y="2539245"/>
            <a:ext cx="918702" cy="3446740"/>
          </a:xfrm>
          <a:prstGeom prst="bentConnector3">
            <a:avLst>
              <a:gd name="adj1" fmla="val 50000"/>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4" name="Picture 43">
            <a:extLst>
              <a:ext uri="{FF2B5EF4-FFF2-40B4-BE49-F238E27FC236}">
                <a16:creationId xmlns:a16="http://schemas.microsoft.com/office/drawing/2014/main" id="{1AA89F8D-D4DF-44DF-84A0-43EB169FEF0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92142" y="1905016"/>
            <a:ext cx="1460318" cy="739074"/>
          </a:xfrm>
          <a:prstGeom prst="rect">
            <a:avLst/>
          </a:prstGeom>
        </p:spPr>
      </p:pic>
      <p:pic>
        <p:nvPicPr>
          <p:cNvPr id="46" name="Picture 45">
            <a:extLst>
              <a:ext uri="{FF2B5EF4-FFF2-40B4-BE49-F238E27FC236}">
                <a16:creationId xmlns:a16="http://schemas.microsoft.com/office/drawing/2014/main" id="{881E65F4-45F3-4D4C-B49D-77C1FD8B01D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13747" y="3088178"/>
            <a:ext cx="1460319" cy="1017379"/>
          </a:xfrm>
          <a:prstGeom prst="rect">
            <a:avLst/>
          </a:prstGeom>
        </p:spPr>
      </p:pic>
      <p:pic>
        <p:nvPicPr>
          <p:cNvPr id="47" name="Picture 46">
            <a:extLst>
              <a:ext uri="{FF2B5EF4-FFF2-40B4-BE49-F238E27FC236}">
                <a16:creationId xmlns:a16="http://schemas.microsoft.com/office/drawing/2014/main" id="{F2115642-0316-47B5-86B3-8AAC74F95A95}"/>
              </a:ext>
            </a:extLst>
          </p:cNvPr>
          <p:cNvPicPr>
            <a:picLocks noChangeAspect="1"/>
          </p:cNvPicPr>
          <p:nvPr/>
        </p:nvPicPr>
        <p:blipFill rotWithShape="1">
          <a:blip r:embed="rId6">
            <a:extLst>
              <a:ext uri="{28A0092B-C50C-407E-A947-70E740481C1C}">
                <a14:useLocalDpi xmlns:a14="http://schemas.microsoft.com/office/drawing/2010/main" val="0"/>
              </a:ext>
            </a:extLst>
          </a:blip>
          <a:srcRect l="19185" t="18396" r="19777" b="20449"/>
          <a:stretch/>
        </p:blipFill>
        <p:spPr>
          <a:xfrm>
            <a:off x="10285069" y="5374259"/>
            <a:ext cx="1741224" cy="1395683"/>
          </a:xfrm>
          <a:prstGeom prst="rect">
            <a:avLst/>
          </a:prstGeom>
        </p:spPr>
      </p:pic>
      <p:pic>
        <p:nvPicPr>
          <p:cNvPr id="48" name="Picture 47">
            <a:extLst>
              <a:ext uri="{FF2B5EF4-FFF2-40B4-BE49-F238E27FC236}">
                <a16:creationId xmlns:a16="http://schemas.microsoft.com/office/drawing/2014/main" id="{18B9EE0F-249E-4D65-9578-370EE9165B18}"/>
              </a:ext>
            </a:extLst>
          </p:cNvPr>
          <p:cNvPicPr>
            <a:picLocks noChangeAspect="1"/>
          </p:cNvPicPr>
          <p:nvPr/>
        </p:nvPicPr>
        <p:blipFill rotWithShape="1">
          <a:blip r:embed="rId13">
            <a:extLst>
              <a:ext uri="{28A0092B-C50C-407E-A947-70E740481C1C}">
                <a14:useLocalDpi xmlns:a14="http://schemas.microsoft.com/office/drawing/2010/main" val="0"/>
              </a:ext>
            </a:extLst>
          </a:blip>
          <a:srcRect b="2968"/>
          <a:stretch/>
        </p:blipFill>
        <p:spPr>
          <a:xfrm>
            <a:off x="10744111" y="3005964"/>
            <a:ext cx="1170870" cy="598492"/>
          </a:xfrm>
          <a:prstGeom prst="rect">
            <a:avLst/>
          </a:prstGeom>
          <a:ln w="19050">
            <a:noFill/>
          </a:ln>
        </p:spPr>
      </p:pic>
      <p:pic>
        <p:nvPicPr>
          <p:cNvPr id="49" name="Picture 48">
            <a:extLst>
              <a:ext uri="{FF2B5EF4-FFF2-40B4-BE49-F238E27FC236}">
                <a16:creationId xmlns:a16="http://schemas.microsoft.com/office/drawing/2014/main" id="{7AAF2F90-75FB-46E4-8FC3-605239AB3D5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745332" y="3727218"/>
            <a:ext cx="1169648" cy="725713"/>
          </a:xfrm>
          <a:prstGeom prst="rect">
            <a:avLst/>
          </a:prstGeom>
          <a:ln>
            <a:noFill/>
          </a:ln>
        </p:spPr>
      </p:pic>
      <p:pic>
        <p:nvPicPr>
          <p:cNvPr id="50" name="Picture 49">
            <a:extLst>
              <a:ext uri="{FF2B5EF4-FFF2-40B4-BE49-F238E27FC236}">
                <a16:creationId xmlns:a16="http://schemas.microsoft.com/office/drawing/2014/main" id="{4A26B5B9-2E93-4995-8B91-5DF20B1CC696}"/>
              </a:ext>
            </a:extLst>
          </p:cNvPr>
          <p:cNvPicPr>
            <a:picLocks noChangeAspect="1"/>
          </p:cNvPicPr>
          <p:nvPr/>
        </p:nvPicPr>
        <p:blipFill rotWithShape="1">
          <a:blip r:embed="rId15">
            <a:extLst>
              <a:ext uri="{28A0092B-C50C-407E-A947-70E740481C1C}">
                <a14:useLocalDpi xmlns:a14="http://schemas.microsoft.com/office/drawing/2010/main" val="0"/>
              </a:ext>
            </a:extLst>
          </a:blip>
          <a:srcRect b="8520"/>
          <a:stretch/>
        </p:blipFill>
        <p:spPr>
          <a:xfrm>
            <a:off x="10744111" y="2274553"/>
            <a:ext cx="1170869" cy="602501"/>
          </a:xfrm>
          <a:prstGeom prst="rect">
            <a:avLst/>
          </a:prstGeom>
          <a:ln w="19050">
            <a:noFill/>
          </a:ln>
        </p:spPr>
      </p:pic>
      <p:pic>
        <p:nvPicPr>
          <p:cNvPr id="51" name="Picture 50">
            <a:extLst>
              <a:ext uri="{FF2B5EF4-FFF2-40B4-BE49-F238E27FC236}">
                <a16:creationId xmlns:a16="http://schemas.microsoft.com/office/drawing/2014/main" id="{23CA447C-677B-4676-A826-D7F2D96338F7}"/>
              </a:ext>
            </a:extLst>
          </p:cNvPr>
          <p:cNvPicPr>
            <a:picLocks noChangeAspect="1"/>
          </p:cNvPicPr>
          <p:nvPr/>
        </p:nvPicPr>
        <p:blipFill rotWithShape="1">
          <a:blip r:embed="rId16">
            <a:extLst>
              <a:ext uri="{28A0092B-C50C-407E-A947-70E740481C1C}">
                <a14:useLocalDpi xmlns:a14="http://schemas.microsoft.com/office/drawing/2010/main" val="0"/>
              </a:ext>
            </a:extLst>
          </a:blip>
          <a:srcRect l="30863" t="30103" r="31087" b="31342"/>
          <a:stretch/>
        </p:blipFill>
        <p:spPr>
          <a:xfrm>
            <a:off x="11054619" y="4621408"/>
            <a:ext cx="549852" cy="557137"/>
          </a:xfrm>
          <a:prstGeom prst="rect">
            <a:avLst/>
          </a:prstGeom>
        </p:spPr>
      </p:pic>
      <p:cxnSp>
        <p:nvCxnSpPr>
          <p:cNvPr id="53" name="Connector: Elbow 52">
            <a:extLst>
              <a:ext uri="{FF2B5EF4-FFF2-40B4-BE49-F238E27FC236}">
                <a16:creationId xmlns:a16="http://schemas.microsoft.com/office/drawing/2014/main" id="{02FAC9F6-AC44-4D20-944C-4B22DD79CA03}"/>
              </a:ext>
            </a:extLst>
          </p:cNvPr>
          <p:cNvCxnSpPr>
            <a:stCxn id="47" idx="3"/>
            <a:endCxn id="51" idx="3"/>
          </p:cNvCxnSpPr>
          <p:nvPr/>
        </p:nvCxnSpPr>
        <p:spPr>
          <a:xfrm flipH="1" flipV="1">
            <a:off x="11604471" y="4899977"/>
            <a:ext cx="421822" cy="1172124"/>
          </a:xfrm>
          <a:prstGeom prst="bentConnector3">
            <a:avLst>
              <a:gd name="adj1" fmla="val -10035"/>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1" name="Picture 60">
            <a:extLst>
              <a:ext uri="{FF2B5EF4-FFF2-40B4-BE49-F238E27FC236}">
                <a16:creationId xmlns:a16="http://schemas.microsoft.com/office/drawing/2014/main" id="{127A9664-0119-4AAB-80E4-D79195281B8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396211" y="5374259"/>
            <a:ext cx="558928" cy="558928"/>
          </a:xfrm>
          <a:prstGeom prst="rect">
            <a:avLst/>
          </a:prstGeom>
        </p:spPr>
      </p:pic>
      <p:pic>
        <p:nvPicPr>
          <p:cNvPr id="63" name="Picture 62">
            <a:extLst>
              <a:ext uri="{FF2B5EF4-FFF2-40B4-BE49-F238E27FC236}">
                <a16:creationId xmlns:a16="http://schemas.microsoft.com/office/drawing/2014/main" id="{00A2F156-BC7C-46E6-BC15-EEB14D1226F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375675" y="5374259"/>
            <a:ext cx="548500" cy="548500"/>
          </a:xfrm>
          <a:prstGeom prst="rect">
            <a:avLst/>
          </a:prstGeom>
        </p:spPr>
      </p:pic>
      <p:pic>
        <p:nvPicPr>
          <p:cNvPr id="64" name="Picture 63">
            <a:extLst>
              <a:ext uri="{FF2B5EF4-FFF2-40B4-BE49-F238E27FC236}">
                <a16:creationId xmlns:a16="http://schemas.microsoft.com/office/drawing/2014/main" id="{2FA71BC8-C8DB-4A5D-B8FD-182C75FE3E0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17217" y="5287993"/>
            <a:ext cx="548500" cy="548500"/>
          </a:xfrm>
          <a:prstGeom prst="rect">
            <a:avLst/>
          </a:prstGeom>
        </p:spPr>
      </p:pic>
      <p:pic>
        <p:nvPicPr>
          <p:cNvPr id="65" name="Picture 64">
            <a:extLst>
              <a:ext uri="{FF2B5EF4-FFF2-40B4-BE49-F238E27FC236}">
                <a16:creationId xmlns:a16="http://schemas.microsoft.com/office/drawing/2014/main" id="{C40A6278-50E9-48B7-BFCB-AD6D553620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20932" y="5789627"/>
            <a:ext cx="398392" cy="398392"/>
          </a:xfrm>
          <a:prstGeom prst="rect">
            <a:avLst/>
          </a:prstGeom>
          <a:effectLst>
            <a:outerShdw blurRad="63500" sx="114000" sy="114000" algn="ctr" rotWithShape="0">
              <a:srgbClr val="00F26D"/>
            </a:outerShdw>
          </a:effectLst>
        </p:spPr>
      </p:pic>
      <p:cxnSp>
        <p:nvCxnSpPr>
          <p:cNvPr id="75" name="Connector: Elbow 74">
            <a:extLst>
              <a:ext uri="{FF2B5EF4-FFF2-40B4-BE49-F238E27FC236}">
                <a16:creationId xmlns:a16="http://schemas.microsoft.com/office/drawing/2014/main" id="{E592E2CA-D446-48FB-8794-6B13165F1C04}"/>
              </a:ext>
            </a:extLst>
          </p:cNvPr>
          <p:cNvCxnSpPr>
            <a:stCxn id="22" idx="3"/>
            <a:endCxn id="65" idx="1"/>
          </p:cNvCxnSpPr>
          <p:nvPr/>
        </p:nvCxnSpPr>
        <p:spPr>
          <a:xfrm>
            <a:off x="2194891" y="5985985"/>
            <a:ext cx="7626041" cy="2838"/>
          </a:xfrm>
          <a:prstGeom prst="bentConnector3">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1" name="Picture 80">
            <a:extLst>
              <a:ext uri="{FF2B5EF4-FFF2-40B4-BE49-F238E27FC236}">
                <a16:creationId xmlns:a16="http://schemas.microsoft.com/office/drawing/2014/main" id="{5994285B-6805-4EC7-A615-A375CA74820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621" y="5911611"/>
            <a:ext cx="949185" cy="949185"/>
          </a:xfrm>
          <a:prstGeom prst="rect">
            <a:avLst/>
          </a:prstGeom>
        </p:spPr>
      </p:pic>
      <p:pic>
        <p:nvPicPr>
          <p:cNvPr id="85" name="Picture 84">
            <a:extLst>
              <a:ext uri="{FF2B5EF4-FFF2-40B4-BE49-F238E27FC236}">
                <a16:creationId xmlns:a16="http://schemas.microsoft.com/office/drawing/2014/main" id="{7261F214-221C-4C33-8C14-C8C8E83CBB1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812403" y="6340475"/>
            <a:ext cx="429467" cy="429467"/>
          </a:xfrm>
          <a:prstGeom prst="rect">
            <a:avLst/>
          </a:prstGeom>
        </p:spPr>
      </p:pic>
      <p:cxnSp>
        <p:nvCxnSpPr>
          <p:cNvPr id="87" name="Connector: Elbow 86">
            <a:extLst>
              <a:ext uri="{FF2B5EF4-FFF2-40B4-BE49-F238E27FC236}">
                <a16:creationId xmlns:a16="http://schemas.microsoft.com/office/drawing/2014/main" id="{754B948B-741B-4244-8949-73DB632DD65D}"/>
              </a:ext>
            </a:extLst>
          </p:cNvPr>
          <p:cNvCxnSpPr>
            <a:stCxn id="20" idx="2"/>
            <a:endCxn id="85" idx="2"/>
          </p:cNvCxnSpPr>
          <p:nvPr/>
        </p:nvCxnSpPr>
        <p:spPr>
          <a:xfrm rot="16200000" flipH="1">
            <a:off x="5445661" y="2188465"/>
            <a:ext cx="2556191" cy="6606762"/>
          </a:xfrm>
          <a:prstGeom prst="bentConnector3">
            <a:avLst>
              <a:gd name="adj1" fmla="val 89070"/>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3" name="Picture 32">
            <a:extLst>
              <a:ext uri="{FF2B5EF4-FFF2-40B4-BE49-F238E27FC236}">
                <a16:creationId xmlns:a16="http://schemas.microsoft.com/office/drawing/2014/main" id="{C924B940-6DA3-4DE6-9274-527B062DE93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33163" y="1721364"/>
            <a:ext cx="5043828" cy="3378504"/>
          </a:xfrm>
          <a:prstGeom prst="rect">
            <a:avLst/>
          </a:prstGeom>
        </p:spPr>
      </p:pic>
      <p:pic>
        <p:nvPicPr>
          <p:cNvPr id="4" name="Picture 3">
            <a:extLst>
              <a:ext uri="{FF2B5EF4-FFF2-40B4-BE49-F238E27FC236}">
                <a16:creationId xmlns:a16="http://schemas.microsoft.com/office/drawing/2014/main" id="{3115CC71-8EB1-42AB-B4B6-9450374B35C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333027" y="1898851"/>
            <a:ext cx="1063184" cy="1063184"/>
          </a:xfrm>
          <a:prstGeom prst="rect">
            <a:avLst/>
          </a:prstGeom>
        </p:spPr>
      </p:pic>
    </p:spTree>
    <p:extLst>
      <p:ext uri="{BB962C8B-B14F-4D97-AF65-F5344CB8AC3E}">
        <p14:creationId xmlns:p14="http://schemas.microsoft.com/office/powerpoint/2010/main" val="2966597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Kernel Mode Driver</a:t>
            </a:r>
            <a:endParaRPr lang="en-US">
              <a:solidFill>
                <a:schemeClr val="bg1"/>
              </a:solidFill>
            </a:endParaRPr>
          </a:p>
        </p:txBody>
      </p:sp>
      <p:pic>
        <p:nvPicPr>
          <p:cNvPr id="14" name="Content Placeholder 13">
            <a:extLst>
              <a:ext uri="{FF2B5EF4-FFF2-40B4-BE49-F238E27FC236}">
                <a16:creationId xmlns:a16="http://schemas.microsoft.com/office/drawing/2014/main" id="{2642BA2E-49C5-479D-BEBE-650D8A9231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1032" y="1101780"/>
            <a:ext cx="6409764" cy="5756220"/>
          </a:xfrm>
        </p:spPr>
      </p:pic>
      <p:pic>
        <p:nvPicPr>
          <p:cNvPr id="16" name="Picture 15">
            <a:extLst>
              <a:ext uri="{FF2B5EF4-FFF2-40B4-BE49-F238E27FC236}">
                <a16:creationId xmlns:a16="http://schemas.microsoft.com/office/drawing/2014/main" id="{81ECF2EF-2D17-43B8-B892-82A2F1EFF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26" y="3500718"/>
            <a:ext cx="4668503" cy="3286654"/>
          </a:xfrm>
          <a:prstGeom prst="rect">
            <a:avLst/>
          </a:prstGeom>
        </p:spPr>
      </p:pic>
      <p:pic>
        <p:nvPicPr>
          <p:cNvPr id="18" name="Picture 17">
            <a:extLst>
              <a:ext uri="{FF2B5EF4-FFF2-40B4-BE49-F238E27FC236}">
                <a16:creationId xmlns:a16="http://schemas.microsoft.com/office/drawing/2014/main" id="{5D4F0EDA-E1E7-4198-997B-9DAA481B2142}"/>
              </a:ext>
            </a:extLst>
          </p:cNvPr>
          <p:cNvPicPr>
            <a:picLocks noChangeAspect="1"/>
          </p:cNvPicPr>
          <p:nvPr/>
        </p:nvPicPr>
        <p:blipFill rotWithShape="1">
          <a:blip r:embed="rId5">
            <a:extLst>
              <a:ext uri="{28A0092B-C50C-407E-A947-70E740481C1C}">
                <a14:useLocalDpi xmlns:a14="http://schemas.microsoft.com/office/drawing/2010/main" val="0"/>
              </a:ext>
            </a:extLst>
          </a:blip>
          <a:srcRect t="1233"/>
          <a:stretch/>
        </p:blipFill>
        <p:spPr>
          <a:xfrm>
            <a:off x="437432" y="182882"/>
            <a:ext cx="4776289" cy="3246118"/>
          </a:xfrm>
          <a:prstGeom prst="rect">
            <a:avLst/>
          </a:prstGeom>
        </p:spPr>
      </p:pic>
      <p:sp>
        <p:nvSpPr>
          <p:cNvPr id="2" name="Rectangle 1">
            <a:extLst>
              <a:ext uri="{FF2B5EF4-FFF2-40B4-BE49-F238E27FC236}">
                <a16:creationId xmlns:a16="http://schemas.microsoft.com/office/drawing/2014/main" id="{F9F91A3F-01EB-48AF-90A0-6598B5C08CEE}"/>
              </a:ext>
            </a:extLst>
          </p:cNvPr>
          <p:cNvSpPr/>
          <p:nvPr/>
        </p:nvSpPr>
        <p:spPr>
          <a:xfrm>
            <a:off x="1392767" y="833966"/>
            <a:ext cx="1176866" cy="12276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9AEC872-6747-4D7B-B243-CC9C434DFA65}"/>
              </a:ext>
            </a:extLst>
          </p:cNvPr>
          <p:cNvSpPr/>
          <p:nvPr/>
        </p:nvSpPr>
        <p:spPr>
          <a:xfrm>
            <a:off x="1405865" y="2070099"/>
            <a:ext cx="1117202" cy="122767"/>
          </a:xfrm>
          <a:prstGeom prst="rect">
            <a:avLst/>
          </a:prstGeom>
          <a:noFill/>
          <a:ln>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7FE78A0-31A3-48AA-B0B8-7E2F86434925}"/>
              </a:ext>
            </a:extLst>
          </p:cNvPr>
          <p:cNvSpPr/>
          <p:nvPr/>
        </p:nvSpPr>
        <p:spPr>
          <a:xfrm>
            <a:off x="3556397" y="2549525"/>
            <a:ext cx="1214569" cy="189442"/>
          </a:xfrm>
          <a:prstGeom prst="rect">
            <a:avLst/>
          </a:prstGeom>
          <a:noFill/>
          <a:ln>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C0E46A-6E00-467F-A33D-B75031A22C02}"/>
              </a:ext>
            </a:extLst>
          </p:cNvPr>
          <p:cNvSpPr/>
          <p:nvPr/>
        </p:nvSpPr>
        <p:spPr>
          <a:xfrm>
            <a:off x="3556397" y="2216272"/>
            <a:ext cx="1214569" cy="31420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6CA76D2F-02CB-408B-8887-0A050E012625}"/>
              </a:ext>
            </a:extLst>
          </p:cNvPr>
          <p:cNvCxnSpPr>
            <a:cxnSpLocks/>
            <a:stCxn id="2" idx="3"/>
            <a:endCxn id="9" idx="1"/>
          </p:cNvCxnSpPr>
          <p:nvPr/>
        </p:nvCxnSpPr>
        <p:spPr>
          <a:xfrm>
            <a:off x="2569633" y="895350"/>
            <a:ext cx="986764" cy="147802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9444C7C-5318-445A-AF2F-BD92B3340438}"/>
              </a:ext>
            </a:extLst>
          </p:cNvPr>
          <p:cNvCxnSpPr>
            <a:cxnSpLocks/>
            <a:stCxn id="7" idx="3"/>
            <a:endCxn id="8" idx="1"/>
          </p:cNvCxnSpPr>
          <p:nvPr/>
        </p:nvCxnSpPr>
        <p:spPr>
          <a:xfrm>
            <a:off x="2523067" y="2131483"/>
            <a:ext cx="1033330" cy="512763"/>
          </a:xfrm>
          <a:prstGeom prst="line">
            <a:avLst/>
          </a:prstGeom>
          <a:ln>
            <a:solidFill>
              <a:srgbClr val="B76615"/>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80B8653-B9F5-4D56-982B-BFE41379DEF7}"/>
              </a:ext>
            </a:extLst>
          </p:cNvPr>
          <p:cNvSpPr/>
          <p:nvPr/>
        </p:nvSpPr>
        <p:spPr>
          <a:xfrm>
            <a:off x="437432" y="447041"/>
            <a:ext cx="4617168" cy="210774"/>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F8C6E4-1FBA-439A-BE5A-9125E329F196}"/>
              </a:ext>
            </a:extLst>
          </p:cNvPr>
          <p:cNvSpPr/>
          <p:nvPr/>
        </p:nvSpPr>
        <p:spPr>
          <a:xfrm>
            <a:off x="6096000" y="2035764"/>
            <a:ext cx="2362200" cy="124591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35D513D-0F69-4329-9A95-17F5177375B2}"/>
              </a:ext>
            </a:extLst>
          </p:cNvPr>
          <p:cNvSpPr/>
          <p:nvPr/>
        </p:nvSpPr>
        <p:spPr>
          <a:xfrm>
            <a:off x="6096000" y="3334278"/>
            <a:ext cx="2362200" cy="1832081"/>
          </a:xfrm>
          <a:prstGeom prst="rect">
            <a:avLst/>
          </a:prstGeom>
          <a:noFill/>
          <a:ln>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044B20D-923C-4E98-96D7-880511C63923}"/>
              </a:ext>
            </a:extLst>
          </p:cNvPr>
          <p:cNvCxnSpPr>
            <a:cxnSpLocks/>
            <a:stCxn id="8" idx="3"/>
            <a:endCxn id="15" idx="1"/>
          </p:cNvCxnSpPr>
          <p:nvPr/>
        </p:nvCxnSpPr>
        <p:spPr>
          <a:xfrm>
            <a:off x="4770966" y="2644246"/>
            <a:ext cx="1325034" cy="1606073"/>
          </a:xfrm>
          <a:prstGeom prst="line">
            <a:avLst/>
          </a:prstGeom>
          <a:ln>
            <a:solidFill>
              <a:srgbClr val="B7661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7A226D-B500-4151-9A2A-41E76B70AAC4}"/>
              </a:ext>
            </a:extLst>
          </p:cNvPr>
          <p:cNvCxnSpPr>
            <a:cxnSpLocks/>
            <a:stCxn id="9" idx="3"/>
            <a:endCxn id="13" idx="1"/>
          </p:cNvCxnSpPr>
          <p:nvPr/>
        </p:nvCxnSpPr>
        <p:spPr>
          <a:xfrm>
            <a:off x="4770966" y="2373374"/>
            <a:ext cx="1325034" cy="28534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47853AB-3DC5-4F4F-8706-B0C4093F25F1}"/>
              </a:ext>
            </a:extLst>
          </p:cNvPr>
          <p:cNvCxnSpPr>
            <a:cxnSpLocks/>
          </p:cNvCxnSpPr>
          <p:nvPr/>
        </p:nvCxnSpPr>
        <p:spPr>
          <a:xfrm>
            <a:off x="3556397" y="5617029"/>
            <a:ext cx="2062083" cy="53993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859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Our Malicious Driver</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194560"/>
            <a:ext cx="10820400" cy="4024125"/>
          </a:xfrm>
        </p:spPr>
        <p:txBody>
          <a:bodyPr>
            <a:normAutofit fontScale="85000" lnSpcReduction="20000"/>
          </a:bodyPr>
          <a:lstStyle/>
          <a:p>
            <a:pPr marL="457200" indent="-457200">
              <a:buFont typeface="+mj-lt"/>
              <a:buAutoNum type="arabicPeriod"/>
            </a:pPr>
            <a:r>
              <a:rPr lang="en-US" sz="2600">
                <a:solidFill>
                  <a:schemeClr val="accent2">
                    <a:lumMod val="20000"/>
                    <a:lumOff val="80000"/>
                  </a:schemeClr>
                </a:solidFill>
              </a:rPr>
              <a:t>User Mode - Kernel Mode Communication</a:t>
            </a:r>
            <a:r>
              <a:rPr lang="en-US" sz="2400">
                <a:solidFill>
                  <a:schemeClr val="accent2">
                    <a:lumMod val="20000"/>
                    <a:lumOff val="80000"/>
                  </a:schemeClr>
                </a:solidFill>
              </a:rPr>
              <a:t>			</a:t>
            </a:r>
            <a:r>
              <a:rPr lang="en-US">
                <a:solidFill>
                  <a:schemeClr val="accent2">
                    <a:lumMod val="20000"/>
                    <a:lumOff val="80000"/>
                  </a:schemeClr>
                </a:solidFill>
              </a:rPr>
              <a:t>Toolkit</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Direct Kernel Object Modification</a:t>
            </a:r>
            <a:r>
              <a:rPr lang="en-US" sz="2400">
                <a:solidFill>
                  <a:schemeClr val="accent2">
                    <a:lumMod val="20000"/>
                    <a:lumOff val="80000"/>
                  </a:schemeClr>
                </a:solidFill>
              </a:rPr>
              <a:t>				</a:t>
            </a:r>
            <a:r>
              <a:rPr lang="en-US">
                <a:solidFill>
                  <a:schemeClr val="accent2">
                    <a:lumMod val="20000"/>
                    <a:lumOff val="80000"/>
                  </a:schemeClr>
                </a:solidFill>
              </a:rPr>
              <a:t>Hide Processes</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Keyboard and Mouse Filter</a:t>
            </a:r>
            <a:r>
              <a:rPr lang="en-US" sz="2400">
                <a:solidFill>
                  <a:schemeClr val="accent2">
                    <a:lumMod val="20000"/>
                    <a:lumOff val="80000"/>
                  </a:schemeClr>
                </a:solidFill>
              </a:rPr>
              <a:t>					</a:t>
            </a:r>
            <a:r>
              <a:rPr lang="en-US">
                <a:solidFill>
                  <a:schemeClr val="accent2">
                    <a:lumMod val="20000"/>
                    <a:lumOff val="80000"/>
                  </a:schemeClr>
                </a:solidFill>
              </a:rPr>
              <a:t>Keylogger</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File System Minifilter Driver</a:t>
            </a:r>
            <a:r>
              <a:rPr lang="en-US" sz="2400">
                <a:solidFill>
                  <a:schemeClr val="accent2">
                    <a:lumMod val="20000"/>
                    <a:lumOff val="80000"/>
                  </a:schemeClr>
                </a:solidFill>
              </a:rPr>
              <a:t>					</a:t>
            </a:r>
            <a:r>
              <a:rPr lang="en-US">
                <a:solidFill>
                  <a:schemeClr val="accent2">
                    <a:lumMod val="20000"/>
                    <a:lumOff val="80000"/>
                  </a:schemeClr>
                </a:solidFill>
              </a:rPr>
              <a:t>Hide Folders</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Windows Filtering Platform</a:t>
            </a:r>
            <a:r>
              <a:rPr lang="en-US" sz="2400">
                <a:solidFill>
                  <a:schemeClr val="accent2">
                    <a:lumMod val="20000"/>
                    <a:lumOff val="80000"/>
                  </a:schemeClr>
                </a:solidFill>
              </a:rPr>
              <a:t>					</a:t>
            </a:r>
            <a:r>
              <a:rPr lang="en-US">
                <a:solidFill>
                  <a:schemeClr val="accent2">
                    <a:lumMod val="20000"/>
                    <a:lumOff val="80000"/>
                  </a:schemeClr>
                </a:solidFill>
              </a:rPr>
              <a:t>Network Control</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Windows Kernel Sockets</a:t>
            </a:r>
            <a:r>
              <a:rPr lang="en-US" sz="2400">
                <a:solidFill>
                  <a:schemeClr val="accent2">
                    <a:lumMod val="20000"/>
                    <a:lumOff val="80000"/>
                  </a:schemeClr>
                </a:solidFill>
              </a:rPr>
              <a:t>					</a:t>
            </a:r>
            <a:r>
              <a:rPr lang="en-US">
                <a:solidFill>
                  <a:schemeClr val="accent2">
                    <a:lumMod val="20000"/>
                    <a:lumOff val="80000"/>
                  </a:schemeClr>
                </a:solidFill>
              </a:rPr>
              <a:t>Network Requests</a:t>
            </a:r>
          </a:p>
        </p:txBody>
      </p:sp>
      <p:sp>
        <p:nvSpPr>
          <p:cNvPr id="2" name="Rectangle 1">
            <a:extLst>
              <a:ext uri="{FF2B5EF4-FFF2-40B4-BE49-F238E27FC236}">
                <a16:creationId xmlns:a16="http://schemas.microsoft.com/office/drawing/2014/main" id="{2B086E1F-F6E7-4928-802B-835AD256245C}"/>
              </a:ext>
            </a:extLst>
          </p:cNvPr>
          <p:cNvSpPr/>
          <p:nvPr/>
        </p:nvSpPr>
        <p:spPr>
          <a:xfrm>
            <a:off x="787077" y="5197033"/>
            <a:ext cx="3310361" cy="338554"/>
          </a:xfrm>
          <a:prstGeom prst="rect">
            <a:avLst/>
          </a:prstGeom>
        </p:spPr>
        <p:txBody>
          <a:bodyPr wrap="square">
            <a:spAutoFit/>
          </a:bodyPr>
          <a:lstStyle/>
          <a:p>
            <a:pPr lvl="1"/>
            <a:r>
              <a:rPr lang="es-ES" sz="1600">
                <a:solidFill>
                  <a:schemeClr val="accent1">
                    <a:lumMod val="60000"/>
                    <a:lumOff val="40000"/>
                  </a:schemeClr>
                </a:solidFill>
              </a:rPr>
              <a:t>fwpmk.h, fwpsk.h, fwpmu.h</a:t>
            </a:r>
          </a:p>
        </p:txBody>
      </p:sp>
      <p:sp>
        <p:nvSpPr>
          <p:cNvPr id="7" name="Rectangle 6">
            <a:extLst>
              <a:ext uri="{FF2B5EF4-FFF2-40B4-BE49-F238E27FC236}">
                <a16:creationId xmlns:a16="http://schemas.microsoft.com/office/drawing/2014/main" id="{82FF70D5-38B5-4542-AB38-BE4129C4BCA4}"/>
              </a:ext>
            </a:extLst>
          </p:cNvPr>
          <p:cNvSpPr/>
          <p:nvPr/>
        </p:nvSpPr>
        <p:spPr>
          <a:xfrm>
            <a:off x="787077" y="5887363"/>
            <a:ext cx="3310361" cy="338554"/>
          </a:xfrm>
          <a:prstGeom prst="rect">
            <a:avLst/>
          </a:prstGeom>
        </p:spPr>
        <p:txBody>
          <a:bodyPr wrap="square">
            <a:spAutoFit/>
          </a:bodyPr>
          <a:lstStyle/>
          <a:p>
            <a:pPr lvl="1"/>
            <a:r>
              <a:rPr lang="es-ES" sz="1600">
                <a:solidFill>
                  <a:schemeClr val="accent1">
                    <a:lumMod val="60000"/>
                    <a:lumOff val="40000"/>
                  </a:schemeClr>
                </a:solidFill>
              </a:rPr>
              <a:t>wsk.h</a:t>
            </a:r>
          </a:p>
        </p:txBody>
      </p:sp>
      <p:sp>
        <p:nvSpPr>
          <p:cNvPr id="8" name="Rectangle 7">
            <a:extLst>
              <a:ext uri="{FF2B5EF4-FFF2-40B4-BE49-F238E27FC236}">
                <a16:creationId xmlns:a16="http://schemas.microsoft.com/office/drawing/2014/main" id="{1ED2EAFD-02C7-40CD-9CCB-BE416A4E0584}"/>
              </a:ext>
            </a:extLst>
          </p:cNvPr>
          <p:cNvSpPr/>
          <p:nvPr/>
        </p:nvSpPr>
        <p:spPr>
          <a:xfrm>
            <a:off x="787076" y="4513314"/>
            <a:ext cx="3310361" cy="338554"/>
          </a:xfrm>
          <a:prstGeom prst="rect">
            <a:avLst/>
          </a:prstGeom>
        </p:spPr>
        <p:txBody>
          <a:bodyPr wrap="square">
            <a:spAutoFit/>
          </a:bodyPr>
          <a:lstStyle/>
          <a:p>
            <a:pPr lvl="1"/>
            <a:r>
              <a:rPr lang="es-ES" sz="1600">
                <a:solidFill>
                  <a:schemeClr val="accent1">
                    <a:lumMod val="60000"/>
                    <a:lumOff val="40000"/>
                  </a:schemeClr>
                </a:solidFill>
              </a:rPr>
              <a:t>fltKernel.h</a:t>
            </a:r>
          </a:p>
        </p:txBody>
      </p:sp>
      <p:sp>
        <p:nvSpPr>
          <p:cNvPr id="9" name="Rectangle 8">
            <a:extLst>
              <a:ext uri="{FF2B5EF4-FFF2-40B4-BE49-F238E27FC236}">
                <a16:creationId xmlns:a16="http://schemas.microsoft.com/office/drawing/2014/main" id="{0D9876DE-2DCF-41CD-9BD1-09C5C7FEEEE8}"/>
              </a:ext>
            </a:extLst>
          </p:cNvPr>
          <p:cNvSpPr/>
          <p:nvPr/>
        </p:nvSpPr>
        <p:spPr>
          <a:xfrm>
            <a:off x="787075" y="3815435"/>
            <a:ext cx="3310361" cy="338554"/>
          </a:xfrm>
          <a:prstGeom prst="rect">
            <a:avLst/>
          </a:prstGeom>
        </p:spPr>
        <p:txBody>
          <a:bodyPr wrap="square">
            <a:spAutoFit/>
          </a:bodyPr>
          <a:lstStyle/>
          <a:p>
            <a:pPr lvl="1"/>
            <a:r>
              <a:rPr lang="es-ES" sz="1600">
                <a:solidFill>
                  <a:schemeClr val="accent1">
                    <a:lumMod val="60000"/>
                    <a:lumOff val="40000"/>
                  </a:schemeClr>
                </a:solidFill>
              </a:rPr>
              <a:t>ntddk.h</a:t>
            </a:r>
          </a:p>
        </p:txBody>
      </p:sp>
      <p:sp>
        <p:nvSpPr>
          <p:cNvPr id="10" name="Rectangle 9">
            <a:extLst>
              <a:ext uri="{FF2B5EF4-FFF2-40B4-BE49-F238E27FC236}">
                <a16:creationId xmlns:a16="http://schemas.microsoft.com/office/drawing/2014/main" id="{2033C834-2746-4658-A90C-5ACC7752AC3D}"/>
              </a:ext>
            </a:extLst>
          </p:cNvPr>
          <p:cNvSpPr/>
          <p:nvPr/>
        </p:nvSpPr>
        <p:spPr>
          <a:xfrm>
            <a:off x="787074" y="3117239"/>
            <a:ext cx="3310361" cy="338554"/>
          </a:xfrm>
          <a:prstGeom prst="rect">
            <a:avLst/>
          </a:prstGeom>
        </p:spPr>
        <p:txBody>
          <a:bodyPr wrap="square">
            <a:spAutoFit/>
          </a:bodyPr>
          <a:lstStyle/>
          <a:p>
            <a:pPr lvl="1"/>
            <a:r>
              <a:rPr lang="es-ES" sz="1600">
                <a:solidFill>
                  <a:schemeClr val="accent1">
                    <a:lumMod val="60000"/>
                    <a:lumOff val="40000"/>
                  </a:schemeClr>
                </a:solidFill>
              </a:rPr>
              <a:t>ntddk.h</a:t>
            </a:r>
          </a:p>
        </p:txBody>
      </p:sp>
      <p:sp>
        <p:nvSpPr>
          <p:cNvPr id="11" name="Rectangle 10">
            <a:extLst>
              <a:ext uri="{FF2B5EF4-FFF2-40B4-BE49-F238E27FC236}">
                <a16:creationId xmlns:a16="http://schemas.microsoft.com/office/drawing/2014/main" id="{0B9C23F0-BA52-4E00-9BF1-CECF214D57B3}"/>
              </a:ext>
            </a:extLst>
          </p:cNvPr>
          <p:cNvSpPr/>
          <p:nvPr/>
        </p:nvSpPr>
        <p:spPr>
          <a:xfrm>
            <a:off x="787073" y="2408695"/>
            <a:ext cx="3310361" cy="338554"/>
          </a:xfrm>
          <a:prstGeom prst="rect">
            <a:avLst/>
          </a:prstGeom>
        </p:spPr>
        <p:txBody>
          <a:bodyPr wrap="square">
            <a:spAutoFit/>
          </a:bodyPr>
          <a:lstStyle/>
          <a:p>
            <a:pPr lvl="1"/>
            <a:r>
              <a:rPr lang="es-ES" sz="1600">
                <a:solidFill>
                  <a:schemeClr val="accent1">
                    <a:lumMod val="60000"/>
                    <a:lumOff val="40000"/>
                  </a:schemeClr>
                </a:solidFill>
              </a:rPr>
              <a:t>ntddk.h</a:t>
            </a:r>
          </a:p>
        </p:txBody>
      </p:sp>
      <p:sp>
        <p:nvSpPr>
          <p:cNvPr id="12" name="Rectangle 11">
            <a:extLst>
              <a:ext uri="{FF2B5EF4-FFF2-40B4-BE49-F238E27FC236}">
                <a16:creationId xmlns:a16="http://schemas.microsoft.com/office/drawing/2014/main" id="{6BBD2184-8090-41B4-9E49-944A4F2DE21F}"/>
              </a:ext>
            </a:extLst>
          </p:cNvPr>
          <p:cNvSpPr/>
          <p:nvPr/>
        </p:nvSpPr>
        <p:spPr>
          <a:xfrm>
            <a:off x="8508673" y="2408695"/>
            <a:ext cx="3310361" cy="338554"/>
          </a:xfrm>
          <a:prstGeom prst="rect">
            <a:avLst/>
          </a:prstGeom>
        </p:spPr>
        <p:txBody>
          <a:bodyPr wrap="square">
            <a:spAutoFit/>
          </a:bodyPr>
          <a:lstStyle/>
          <a:p>
            <a:pPr lvl="1"/>
            <a:r>
              <a:rPr lang="es-ES" sz="1600">
                <a:solidFill>
                  <a:schemeClr val="accent1">
                    <a:lumMod val="60000"/>
                    <a:lumOff val="40000"/>
                  </a:schemeClr>
                </a:solidFill>
              </a:rPr>
              <a:t>Communication</a:t>
            </a:r>
          </a:p>
        </p:txBody>
      </p:sp>
      <p:sp>
        <p:nvSpPr>
          <p:cNvPr id="13" name="Rectangle 12">
            <a:extLst>
              <a:ext uri="{FF2B5EF4-FFF2-40B4-BE49-F238E27FC236}">
                <a16:creationId xmlns:a16="http://schemas.microsoft.com/office/drawing/2014/main" id="{2B52DE5E-2D31-4B1C-BA4D-9D710F396555}"/>
              </a:ext>
            </a:extLst>
          </p:cNvPr>
          <p:cNvSpPr/>
          <p:nvPr/>
        </p:nvSpPr>
        <p:spPr>
          <a:xfrm>
            <a:off x="8508670" y="3112496"/>
            <a:ext cx="3310361" cy="338554"/>
          </a:xfrm>
          <a:prstGeom prst="rect">
            <a:avLst/>
          </a:prstGeom>
        </p:spPr>
        <p:txBody>
          <a:bodyPr wrap="square">
            <a:spAutoFit/>
          </a:bodyPr>
          <a:lstStyle/>
          <a:p>
            <a:pPr lvl="1"/>
            <a:r>
              <a:rPr lang="es-ES" sz="1600">
                <a:solidFill>
                  <a:schemeClr val="accent1">
                    <a:lumMod val="60000"/>
                    <a:lumOff val="40000"/>
                  </a:schemeClr>
                </a:solidFill>
              </a:rPr>
              <a:t>DKOM</a:t>
            </a:r>
          </a:p>
        </p:txBody>
      </p:sp>
      <p:sp>
        <p:nvSpPr>
          <p:cNvPr id="14" name="Rectangle 13">
            <a:extLst>
              <a:ext uri="{FF2B5EF4-FFF2-40B4-BE49-F238E27FC236}">
                <a16:creationId xmlns:a16="http://schemas.microsoft.com/office/drawing/2014/main" id="{B3D9486E-DE62-4A18-94B9-5FE1E9579AD3}"/>
              </a:ext>
            </a:extLst>
          </p:cNvPr>
          <p:cNvSpPr/>
          <p:nvPr/>
        </p:nvSpPr>
        <p:spPr>
          <a:xfrm>
            <a:off x="8508670" y="3796570"/>
            <a:ext cx="3310361" cy="338554"/>
          </a:xfrm>
          <a:prstGeom prst="rect">
            <a:avLst/>
          </a:prstGeom>
        </p:spPr>
        <p:txBody>
          <a:bodyPr wrap="square">
            <a:spAutoFit/>
          </a:bodyPr>
          <a:lstStyle/>
          <a:p>
            <a:pPr lvl="1"/>
            <a:r>
              <a:rPr lang="es-ES" sz="1600">
                <a:solidFill>
                  <a:schemeClr val="accent1">
                    <a:lumMod val="60000"/>
                    <a:lumOff val="40000"/>
                  </a:schemeClr>
                </a:solidFill>
              </a:rPr>
              <a:t>Keyboard Filter</a:t>
            </a:r>
          </a:p>
        </p:txBody>
      </p:sp>
      <p:sp>
        <p:nvSpPr>
          <p:cNvPr id="15" name="Rectangle 14">
            <a:extLst>
              <a:ext uri="{FF2B5EF4-FFF2-40B4-BE49-F238E27FC236}">
                <a16:creationId xmlns:a16="http://schemas.microsoft.com/office/drawing/2014/main" id="{7D01EAF5-163C-4DCB-82EB-19461E00BDE8}"/>
              </a:ext>
            </a:extLst>
          </p:cNvPr>
          <p:cNvSpPr/>
          <p:nvPr/>
        </p:nvSpPr>
        <p:spPr>
          <a:xfrm>
            <a:off x="8508670" y="4487610"/>
            <a:ext cx="3310361" cy="338554"/>
          </a:xfrm>
          <a:prstGeom prst="rect">
            <a:avLst/>
          </a:prstGeom>
        </p:spPr>
        <p:txBody>
          <a:bodyPr wrap="square">
            <a:spAutoFit/>
          </a:bodyPr>
          <a:lstStyle/>
          <a:p>
            <a:pPr lvl="1"/>
            <a:r>
              <a:rPr lang="es-ES" sz="1600">
                <a:solidFill>
                  <a:schemeClr val="accent1">
                    <a:lumMod val="60000"/>
                    <a:lumOff val="40000"/>
                  </a:schemeClr>
                </a:solidFill>
              </a:rPr>
              <a:t>Minifilter</a:t>
            </a:r>
          </a:p>
        </p:txBody>
      </p:sp>
      <p:sp>
        <p:nvSpPr>
          <p:cNvPr id="16" name="Rectangle 15">
            <a:extLst>
              <a:ext uri="{FF2B5EF4-FFF2-40B4-BE49-F238E27FC236}">
                <a16:creationId xmlns:a16="http://schemas.microsoft.com/office/drawing/2014/main" id="{8D13D574-D981-4769-AF34-2D6BF11E8F00}"/>
              </a:ext>
            </a:extLst>
          </p:cNvPr>
          <p:cNvSpPr/>
          <p:nvPr/>
        </p:nvSpPr>
        <p:spPr>
          <a:xfrm>
            <a:off x="8508670" y="5192583"/>
            <a:ext cx="3310361" cy="338554"/>
          </a:xfrm>
          <a:prstGeom prst="rect">
            <a:avLst/>
          </a:prstGeom>
        </p:spPr>
        <p:txBody>
          <a:bodyPr wrap="square">
            <a:spAutoFit/>
          </a:bodyPr>
          <a:lstStyle/>
          <a:p>
            <a:pPr lvl="1"/>
            <a:r>
              <a:rPr lang="es-ES" sz="1600">
                <a:solidFill>
                  <a:schemeClr val="accent1">
                    <a:lumMod val="60000"/>
                    <a:lumOff val="40000"/>
                  </a:schemeClr>
                </a:solidFill>
              </a:rPr>
              <a:t>WFP</a:t>
            </a:r>
          </a:p>
        </p:txBody>
      </p:sp>
      <p:sp>
        <p:nvSpPr>
          <p:cNvPr id="17" name="Rectangle 16">
            <a:extLst>
              <a:ext uri="{FF2B5EF4-FFF2-40B4-BE49-F238E27FC236}">
                <a16:creationId xmlns:a16="http://schemas.microsoft.com/office/drawing/2014/main" id="{90FBD342-3D0D-4A2D-8485-9BEB7325050B}"/>
              </a:ext>
            </a:extLst>
          </p:cNvPr>
          <p:cNvSpPr/>
          <p:nvPr/>
        </p:nvSpPr>
        <p:spPr>
          <a:xfrm>
            <a:off x="8508670" y="5880131"/>
            <a:ext cx="3310361" cy="338554"/>
          </a:xfrm>
          <a:prstGeom prst="rect">
            <a:avLst/>
          </a:prstGeom>
        </p:spPr>
        <p:txBody>
          <a:bodyPr wrap="square">
            <a:spAutoFit/>
          </a:bodyPr>
          <a:lstStyle/>
          <a:p>
            <a:pPr lvl="1"/>
            <a:r>
              <a:rPr lang="es-ES" sz="1600">
                <a:solidFill>
                  <a:schemeClr val="accent1">
                    <a:lumMod val="60000"/>
                    <a:lumOff val="40000"/>
                  </a:schemeClr>
                </a:solidFill>
              </a:rPr>
              <a:t>WSK</a:t>
            </a:r>
          </a:p>
        </p:txBody>
      </p:sp>
      <p:sp>
        <p:nvSpPr>
          <p:cNvPr id="19" name="Double Wave 18">
            <a:extLst>
              <a:ext uri="{FF2B5EF4-FFF2-40B4-BE49-F238E27FC236}">
                <a16:creationId xmlns:a16="http://schemas.microsoft.com/office/drawing/2014/main" id="{D82713C4-13DA-4E95-85C7-C0F774F65DBE}"/>
              </a:ext>
            </a:extLst>
          </p:cNvPr>
          <p:cNvSpPr/>
          <p:nvPr/>
        </p:nvSpPr>
        <p:spPr>
          <a:xfrm>
            <a:off x="-57366" y="1322413"/>
            <a:ext cx="12306731" cy="5503085"/>
          </a:xfrm>
          <a:prstGeom prst="doubleWave">
            <a:avLst/>
          </a:prstGeom>
          <a:noFill/>
          <a:ln>
            <a:solidFill>
              <a:srgbClr val="FFC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F991286-314F-4419-85EA-83935148A7AF}"/>
              </a:ext>
            </a:extLst>
          </p:cNvPr>
          <p:cNvSpPr txBox="1"/>
          <p:nvPr/>
        </p:nvSpPr>
        <p:spPr>
          <a:xfrm rot="21220342">
            <a:off x="1600077" y="921912"/>
            <a:ext cx="4384534" cy="1107996"/>
          </a:xfrm>
          <a:prstGeom prst="rect">
            <a:avLst/>
          </a:prstGeom>
          <a:noFill/>
        </p:spPr>
        <p:txBody>
          <a:bodyPr wrap="none" rtlCol="0">
            <a:spAutoFit/>
          </a:bodyPr>
          <a:lstStyle/>
          <a:p>
            <a:r>
              <a:rPr lang="en-US" sz="6600" b="1">
                <a:solidFill>
                  <a:srgbClr val="FFC000"/>
                </a:solidFill>
                <a:latin typeface="Chiller" panose="04020404031007020602" pitchFamily="82" charset="0"/>
              </a:rPr>
              <a:t>R</a:t>
            </a:r>
            <a:r>
              <a:rPr lang="en-US" sz="5400" b="1">
                <a:solidFill>
                  <a:srgbClr val="FFC000"/>
                </a:solidFill>
                <a:latin typeface="Chiller" panose="04020404031007020602" pitchFamily="82" charset="0"/>
              </a:rPr>
              <a:t>ootkit Development</a:t>
            </a:r>
          </a:p>
        </p:txBody>
      </p:sp>
    </p:spTree>
    <p:extLst>
      <p:ext uri="{BB962C8B-B14F-4D97-AF65-F5344CB8AC3E}">
        <p14:creationId xmlns:p14="http://schemas.microsoft.com/office/powerpoint/2010/main" val="2431378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9B1DF7-A9BF-496E-92A8-31900BDC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1975"/>
            <a:ext cx="12192000" cy="8129626"/>
          </a:xfrm>
          <a:prstGeom prst="rect">
            <a:avLst/>
          </a:prstGeom>
        </p:spPr>
      </p:pic>
    </p:spTree>
    <p:extLst>
      <p:ext uri="{BB962C8B-B14F-4D97-AF65-F5344CB8AC3E}">
        <p14:creationId xmlns:p14="http://schemas.microsoft.com/office/powerpoint/2010/main" val="3671696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Communication</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4024125"/>
          </a:xfrm>
        </p:spPr>
        <p:txBody>
          <a:bodyPr>
            <a:normAutofit/>
          </a:bodyPr>
          <a:lstStyle/>
          <a:p>
            <a:pPr marL="0" indent="0" algn="ctr">
              <a:buNone/>
            </a:pPr>
            <a:r>
              <a:rPr lang="en-US" sz="2500">
                <a:solidFill>
                  <a:schemeClr val="bg1"/>
                </a:solidFill>
              </a:rPr>
              <a:t>“The bridge between user mode and kernel mode:                      IOCTL requests initiate communication, while IRPs manage data exchange and driver actions.”</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rgbClr val="00B050"/>
            </a:outerShdw>
          </a:effectLst>
        </p:spPr>
      </p:pic>
      <p:sp>
        <p:nvSpPr>
          <p:cNvPr id="29" name="Content Placeholder 2">
            <a:extLst>
              <a:ext uri="{FF2B5EF4-FFF2-40B4-BE49-F238E27FC236}">
                <a16:creationId xmlns:a16="http://schemas.microsoft.com/office/drawing/2014/main" id="{762AE724-42AB-4752-B28A-E17416D3DFC7}"/>
              </a:ext>
            </a:extLst>
          </p:cNvPr>
          <p:cNvSpPr txBox="1">
            <a:spLocks/>
          </p:cNvSpPr>
          <p:nvPr/>
        </p:nvSpPr>
        <p:spPr>
          <a:xfrm>
            <a:off x="3050560" y="4252226"/>
            <a:ext cx="6834738" cy="2459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None/>
            </a:pPr>
            <a:r>
              <a:rPr lang="en-US" sz="1600">
                <a:solidFill>
                  <a:srgbClr val="00F26D"/>
                </a:solidFill>
              </a:rPr>
              <a:t>Via Input/Output Control Codes and Input/Output Request Packets</a:t>
            </a:r>
          </a:p>
          <a:p>
            <a:pPr marL="0" indent="0" algn="just">
              <a:buNone/>
            </a:pPr>
            <a:r>
              <a:rPr lang="en-US" sz="1600">
                <a:solidFill>
                  <a:srgbClr val="FFFF99"/>
                </a:solidFill>
              </a:rPr>
              <a:t>Via Filter Communication Ports</a:t>
            </a:r>
          </a:p>
          <a:p>
            <a:pPr marL="0" indent="0" algn="just">
              <a:buNone/>
            </a:pPr>
            <a:r>
              <a:rPr lang="en-US" sz="1600">
                <a:solidFill>
                  <a:schemeClr val="bg2"/>
                </a:solidFill>
              </a:rPr>
              <a:t>Via Network Requests</a:t>
            </a:r>
          </a:p>
          <a:p>
            <a:pPr marL="0" indent="0" algn="just">
              <a:buNone/>
            </a:pPr>
            <a:r>
              <a:rPr lang="en-US" sz="1600">
                <a:solidFill>
                  <a:schemeClr val="bg2"/>
                </a:solidFill>
              </a:rPr>
              <a:t>Via Shared Memory</a:t>
            </a:r>
          </a:p>
          <a:p>
            <a:pPr marL="0" indent="0" algn="just">
              <a:buNone/>
            </a:pPr>
            <a:r>
              <a:rPr lang="en-US" sz="1600">
                <a:solidFill>
                  <a:schemeClr val="bg2"/>
                </a:solidFill>
              </a:rPr>
              <a:t>Via Registry Keys</a:t>
            </a:r>
          </a:p>
          <a:p>
            <a:pPr marL="0" indent="0" algn="just">
              <a:buNone/>
            </a:pPr>
            <a:r>
              <a:rPr lang="en-US" sz="1600">
                <a:solidFill>
                  <a:schemeClr val="bg2"/>
                </a:solidFill>
              </a:rPr>
              <a:t>Via Files</a:t>
            </a:r>
          </a:p>
          <a:p>
            <a:pPr marL="0" indent="0" algn="just">
              <a:buNone/>
            </a:pPr>
            <a:r>
              <a:rPr lang="en-US" sz="1600">
                <a:solidFill>
                  <a:schemeClr val="bg2"/>
                </a:solidFill>
              </a:rPr>
              <a:t>Via …</a:t>
            </a:r>
          </a:p>
        </p:txBody>
      </p:sp>
      <p:pic>
        <p:nvPicPr>
          <p:cNvPr id="30" name="Picture 29">
            <a:extLst>
              <a:ext uri="{FF2B5EF4-FFF2-40B4-BE49-F238E27FC236}">
                <a16:creationId xmlns:a16="http://schemas.microsoft.com/office/drawing/2014/main" id="{C4C169F0-3D90-4274-8C90-DAE33724B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12834">
            <a:off x="2887878" y="4216233"/>
            <a:ext cx="325360" cy="267345"/>
          </a:xfrm>
          <a:prstGeom prst="rect">
            <a:avLst/>
          </a:prstGeom>
        </p:spPr>
      </p:pic>
      <p:pic>
        <p:nvPicPr>
          <p:cNvPr id="31" name="Picture 30">
            <a:extLst>
              <a:ext uri="{FF2B5EF4-FFF2-40B4-BE49-F238E27FC236}">
                <a16:creationId xmlns:a16="http://schemas.microsoft.com/office/drawing/2014/main" id="{8CC87833-5564-4D9B-9A81-0F2BDD7F9E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4623805"/>
            <a:ext cx="275504" cy="275504"/>
          </a:xfrm>
          <a:prstGeom prst="rect">
            <a:avLst/>
          </a:prstGeom>
        </p:spPr>
      </p:pic>
      <p:sp>
        <p:nvSpPr>
          <p:cNvPr id="8" name="Rectangle 7">
            <a:extLst>
              <a:ext uri="{FF2B5EF4-FFF2-40B4-BE49-F238E27FC236}">
                <a16:creationId xmlns:a16="http://schemas.microsoft.com/office/drawing/2014/main" id="{59905C9B-3655-4D36-AE32-10C7BBD84402}"/>
              </a:ext>
            </a:extLst>
          </p:cNvPr>
          <p:cNvSpPr/>
          <p:nvPr/>
        </p:nvSpPr>
        <p:spPr>
          <a:xfrm>
            <a:off x="1807598" y="3951621"/>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1B91622-FB5E-412E-8741-0A72C74AEC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4979267"/>
            <a:ext cx="275504" cy="275504"/>
          </a:xfrm>
          <a:prstGeom prst="rect">
            <a:avLst/>
          </a:prstGeom>
        </p:spPr>
      </p:pic>
      <p:pic>
        <p:nvPicPr>
          <p:cNvPr id="38" name="Picture 37">
            <a:extLst>
              <a:ext uri="{FF2B5EF4-FFF2-40B4-BE49-F238E27FC236}">
                <a16:creationId xmlns:a16="http://schemas.microsoft.com/office/drawing/2014/main" id="{B179A7B3-B43B-4F54-9537-3049EDE1A1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5331111"/>
            <a:ext cx="275504" cy="275504"/>
          </a:xfrm>
          <a:prstGeom prst="rect">
            <a:avLst/>
          </a:prstGeom>
        </p:spPr>
      </p:pic>
      <p:pic>
        <p:nvPicPr>
          <p:cNvPr id="39" name="Picture 38">
            <a:extLst>
              <a:ext uri="{FF2B5EF4-FFF2-40B4-BE49-F238E27FC236}">
                <a16:creationId xmlns:a16="http://schemas.microsoft.com/office/drawing/2014/main" id="{058B8111-217F-48C1-AC99-0CE3C738DF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5682955"/>
            <a:ext cx="275504" cy="275504"/>
          </a:xfrm>
          <a:prstGeom prst="rect">
            <a:avLst/>
          </a:prstGeom>
        </p:spPr>
      </p:pic>
      <p:pic>
        <p:nvPicPr>
          <p:cNvPr id="40" name="Picture 39">
            <a:extLst>
              <a:ext uri="{FF2B5EF4-FFF2-40B4-BE49-F238E27FC236}">
                <a16:creationId xmlns:a16="http://schemas.microsoft.com/office/drawing/2014/main" id="{98E8301E-CAEE-40D9-8063-BD6F324453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6036099"/>
            <a:ext cx="275504" cy="275504"/>
          </a:xfrm>
          <a:prstGeom prst="rect">
            <a:avLst/>
          </a:prstGeom>
        </p:spPr>
      </p:pic>
      <p:pic>
        <p:nvPicPr>
          <p:cNvPr id="41" name="Picture 40">
            <a:extLst>
              <a:ext uri="{FF2B5EF4-FFF2-40B4-BE49-F238E27FC236}">
                <a16:creationId xmlns:a16="http://schemas.microsoft.com/office/drawing/2014/main" id="{E4F1E5A5-9D5B-477F-BF1B-468460FFE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6361543"/>
            <a:ext cx="275504" cy="275504"/>
          </a:xfrm>
          <a:prstGeom prst="rect">
            <a:avLst/>
          </a:prstGeom>
        </p:spPr>
      </p:pic>
      <p:sp>
        <p:nvSpPr>
          <p:cNvPr id="2" name="TextBox 1">
            <a:extLst>
              <a:ext uri="{FF2B5EF4-FFF2-40B4-BE49-F238E27FC236}">
                <a16:creationId xmlns:a16="http://schemas.microsoft.com/office/drawing/2014/main" id="{8FA38D2E-D23C-4F16-80C3-9E6BFCC848F8}"/>
              </a:ext>
            </a:extLst>
          </p:cNvPr>
          <p:cNvSpPr txBox="1"/>
          <p:nvPr/>
        </p:nvSpPr>
        <p:spPr>
          <a:xfrm>
            <a:off x="2236887" y="277091"/>
            <a:ext cx="328936" cy="707886"/>
          </a:xfrm>
          <a:prstGeom prst="rect">
            <a:avLst/>
          </a:prstGeom>
          <a:noFill/>
        </p:spPr>
        <p:txBody>
          <a:bodyPr wrap="none" rtlCol="0">
            <a:spAutoFit/>
          </a:bodyPr>
          <a:lstStyle/>
          <a:p>
            <a:r>
              <a:rPr lang="en-US" sz="4000" b="1">
                <a:solidFill>
                  <a:schemeClr val="bg1"/>
                </a:solidFill>
              </a:rPr>
              <a:t>I</a:t>
            </a:r>
          </a:p>
        </p:txBody>
      </p:sp>
    </p:spTree>
    <p:extLst>
      <p:ext uri="{BB962C8B-B14F-4D97-AF65-F5344CB8AC3E}">
        <p14:creationId xmlns:p14="http://schemas.microsoft.com/office/powerpoint/2010/main" val="3626509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F30BDC-9E8F-4EF7-AD91-8DA06D79F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860504" cy="1860504"/>
          </a:xfrm>
          <a:prstGeom prst="rect">
            <a:avLst/>
          </a:prstGeom>
        </p:spPr>
      </p:pic>
      <p:sp>
        <p:nvSpPr>
          <p:cNvPr id="7" name="Title 1">
            <a:extLst>
              <a:ext uri="{FF2B5EF4-FFF2-40B4-BE49-F238E27FC236}">
                <a16:creationId xmlns:a16="http://schemas.microsoft.com/office/drawing/2014/main" id="{0315F29D-5A01-49EE-87B2-BEF02D7F4451}"/>
              </a:ext>
            </a:extLst>
          </p:cNvPr>
          <p:cNvSpPr>
            <a:spLocks noGrp="1"/>
          </p:cNvSpPr>
          <p:nvPr>
            <p:ph type="title"/>
          </p:nvPr>
        </p:nvSpPr>
        <p:spPr>
          <a:xfrm>
            <a:off x="5159829" y="182882"/>
            <a:ext cx="7032170" cy="1293028"/>
          </a:xfrm>
        </p:spPr>
        <p:txBody>
          <a:bodyPr/>
          <a:lstStyle/>
          <a:p>
            <a:pPr algn="ctr"/>
            <a:r>
              <a:rPr lang="es-ES">
                <a:solidFill>
                  <a:schemeClr val="bg1"/>
                </a:solidFill>
              </a:rPr>
              <a:t>Whoami</a:t>
            </a:r>
            <a:endParaRPr lang="en-US">
              <a:solidFill>
                <a:schemeClr val="bg1"/>
              </a:solidFill>
            </a:endParaRPr>
          </a:p>
        </p:txBody>
      </p:sp>
      <p:sp>
        <p:nvSpPr>
          <p:cNvPr id="12" name="Content Placeholder 2">
            <a:extLst>
              <a:ext uri="{FF2B5EF4-FFF2-40B4-BE49-F238E27FC236}">
                <a16:creationId xmlns:a16="http://schemas.microsoft.com/office/drawing/2014/main" id="{67FED13C-C666-40AD-86A1-CD31BB001194}"/>
              </a:ext>
            </a:extLst>
          </p:cNvPr>
          <p:cNvSpPr txBox="1">
            <a:spLocks/>
          </p:cNvSpPr>
          <p:nvPr/>
        </p:nvSpPr>
        <p:spPr>
          <a:xfrm>
            <a:off x="685799" y="2194560"/>
            <a:ext cx="11018521"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s-ES" sz="2600" b="1">
                <a:solidFill>
                  <a:schemeClr val="bg1"/>
                </a:solidFill>
              </a:rPr>
              <a:t>FRIKI</a:t>
            </a:r>
            <a:r>
              <a:rPr lang="es-ES" sz="2000">
                <a:solidFill>
                  <a:schemeClr val="bg1"/>
                </a:solidFill>
              </a:rPr>
              <a:t> (</a:t>
            </a:r>
            <a:r>
              <a:rPr lang="es-ES" sz="3600" b="1">
                <a:solidFill>
                  <a:schemeClr val="accent2"/>
                </a:solidFill>
              </a:rPr>
              <a:t>F</a:t>
            </a:r>
            <a:r>
              <a:rPr lang="es-ES" sz="2000">
                <a:solidFill>
                  <a:schemeClr val="bg1"/>
                </a:solidFill>
              </a:rPr>
              <a:t>anático de </a:t>
            </a:r>
            <a:r>
              <a:rPr lang="es-ES" sz="3600" b="1">
                <a:solidFill>
                  <a:schemeClr val="accent2"/>
                </a:solidFill>
              </a:rPr>
              <a:t>R</a:t>
            </a:r>
            <a:r>
              <a:rPr lang="es-ES" sz="2000">
                <a:solidFill>
                  <a:schemeClr val="bg1"/>
                </a:solidFill>
              </a:rPr>
              <a:t>evolucionar </a:t>
            </a:r>
            <a:r>
              <a:rPr lang="es-ES" sz="3600" b="1">
                <a:solidFill>
                  <a:schemeClr val="accent2"/>
                </a:solidFill>
              </a:rPr>
              <a:t>I</a:t>
            </a:r>
            <a:r>
              <a:rPr lang="es-ES" sz="2000">
                <a:solidFill>
                  <a:schemeClr val="bg1"/>
                </a:solidFill>
              </a:rPr>
              <a:t>nternamente </a:t>
            </a:r>
            <a:r>
              <a:rPr lang="es-ES" sz="3600" b="1">
                <a:solidFill>
                  <a:schemeClr val="accent2"/>
                </a:solidFill>
              </a:rPr>
              <a:t>K</a:t>
            </a:r>
            <a:r>
              <a:rPr lang="es-ES" sz="2000">
                <a:solidFill>
                  <a:schemeClr val="bg1"/>
                </a:solidFill>
              </a:rPr>
              <a:t>ernels e </a:t>
            </a:r>
            <a:r>
              <a:rPr lang="es-ES" sz="3600" b="1">
                <a:solidFill>
                  <a:schemeClr val="accent2"/>
                </a:solidFill>
              </a:rPr>
              <a:t>I</a:t>
            </a:r>
            <a:r>
              <a:rPr lang="es-ES" sz="2000">
                <a:solidFill>
                  <a:schemeClr val="bg1"/>
                </a:solidFill>
              </a:rPr>
              <a:t>nicios del sistema)</a:t>
            </a:r>
          </a:p>
          <a:p>
            <a:pPr>
              <a:spcBef>
                <a:spcPts val="600"/>
              </a:spcBef>
            </a:pPr>
            <a:endParaRPr lang="es-ES" sz="2000">
              <a:solidFill>
                <a:schemeClr val="bg1"/>
              </a:solidFill>
            </a:endParaRPr>
          </a:p>
          <a:p>
            <a:r>
              <a:rPr lang="es-ES" sz="2000">
                <a:solidFill>
                  <a:schemeClr val="bg1"/>
                </a:solidFill>
              </a:rPr>
              <a:t>Pastor de ovejas desde los 8 años</a:t>
            </a:r>
          </a:p>
          <a:p>
            <a:pPr>
              <a:spcBef>
                <a:spcPts val="600"/>
              </a:spcBef>
            </a:pPr>
            <a:endParaRPr lang="es-ES" sz="2000">
              <a:solidFill>
                <a:schemeClr val="bg1"/>
              </a:solidFill>
            </a:endParaRPr>
          </a:p>
          <a:p>
            <a:r>
              <a:rPr lang="es-ES" sz="2000">
                <a:solidFill>
                  <a:schemeClr val="bg1"/>
                </a:solidFill>
              </a:rPr>
              <a:t>Me gusta el pulpo, de ahí los Rootkits</a:t>
            </a:r>
          </a:p>
          <a:p>
            <a:pPr>
              <a:spcBef>
                <a:spcPts val="600"/>
              </a:spcBef>
            </a:pPr>
            <a:endParaRPr lang="es-ES" sz="2000">
              <a:solidFill>
                <a:schemeClr val="bg1"/>
              </a:solidFill>
            </a:endParaRPr>
          </a:p>
          <a:p>
            <a:r>
              <a:rPr lang="es-ES" sz="2000">
                <a:solidFill>
                  <a:schemeClr val="bg1"/>
                </a:solidFill>
              </a:rPr>
              <a:t>Ciberseguridad Ofensiva, AMTEGA</a:t>
            </a:r>
          </a:p>
          <a:p>
            <a:pPr>
              <a:spcBef>
                <a:spcPts val="600"/>
              </a:spcBef>
            </a:pPr>
            <a:endParaRPr lang="es-ES" sz="2000">
              <a:solidFill>
                <a:schemeClr val="bg1"/>
              </a:solidFill>
            </a:endParaRPr>
          </a:p>
          <a:p>
            <a:r>
              <a:rPr lang="es-ES" sz="2000">
                <a:solidFill>
                  <a:schemeClr val="bg1"/>
                </a:solidFill>
              </a:rPr>
              <a:t>Docente en Máster de Análisis de Malware</a:t>
            </a:r>
          </a:p>
        </p:txBody>
      </p:sp>
      <p:pic>
        <p:nvPicPr>
          <p:cNvPr id="5" name="Picture 4">
            <a:extLst>
              <a:ext uri="{FF2B5EF4-FFF2-40B4-BE49-F238E27FC236}">
                <a16:creationId xmlns:a16="http://schemas.microsoft.com/office/drawing/2014/main" id="{AE0F00C5-E015-4870-A2F1-7EF1DD9457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5596" y="2971344"/>
            <a:ext cx="2200636" cy="2934181"/>
          </a:xfrm>
          <a:prstGeom prst="round2DiagRect">
            <a:avLst>
              <a:gd name="adj1" fmla="val 16667"/>
              <a:gd name="adj2" fmla="val 0"/>
            </a:avLst>
          </a:prstGeom>
          <a:ln w="19050" cap="sq">
            <a:solidFill>
              <a:srgbClr val="FFFFFF"/>
            </a:solidFill>
            <a:miter lim="800000"/>
          </a:ln>
          <a:effectLst>
            <a:outerShdw blurRad="254000" algn="tl" rotWithShape="0">
              <a:srgbClr val="000000">
                <a:alpha val="43000"/>
              </a:srgbClr>
            </a:outerShdw>
          </a:effectLst>
        </p:spPr>
      </p:pic>
      <p:sp>
        <p:nvSpPr>
          <p:cNvPr id="6" name="Rectangle 5">
            <a:extLst>
              <a:ext uri="{FF2B5EF4-FFF2-40B4-BE49-F238E27FC236}">
                <a16:creationId xmlns:a16="http://schemas.microsoft.com/office/drawing/2014/main" id="{B80F4A8B-B571-490B-B6D7-D303671E51F3}"/>
              </a:ext>
            </a:extLst>
          </p:cNvPr>
          <p:cNvSpPr/>
          <p:nvPr/>
        </p:nvSpPr>
        <p:spPr>
          <a:xfrm>
            <a:off x="6886604" y="6183409"/>
            <a:ext cx="3727302" cy="369332"/>
          </a:xfrm>
          <a:prstGeom prst="rect">
            <a:avLst/>
          </a:prstGeom>
        </p:spPr>
        <p:txBody>
          <a:bodyPr wrap="none">
            <a:spAutoFit/>
          </a:bodyPr>
          <a:lstStyle/>
          <a:p>
            <a:r>
              <a:rPr lang="es-ES">
                <a:solidFill>
                  <a:schemeClr val="bg1"/>
                </a:solidFill>
              </a:rPr>
              <a:t>[</a:t>
            </a:r>
            <a:r>
              <a:rPr lang="es-ES">
                <a:solidFill>
                  <a:schemeClr val="bg1"/>
                </a:solidFill>
                <a:hlinkClick r:id="rId5">
                  <a:extLst>
                    <a:ext uri="{A12FA001-AC4F-418D-AE19-62706E023703}">
                      <ahyp:hlinkClr xmlns:ahyp="http://schemas.microsoft.com/office/drawing/2018/hyperlinkcolor" val="tx"/>
                    </a:ext>
                  </a:extLst>
                </a:hlinkClick>
              </a:rPr>
              <a:t>in/</a:t>
            </a:r>
            <a:r>
              <a:rPr lang="es-ES" noProof="1">
                <a:solidFill>
                  <a:schemeClr val="bg1"/>
                </a:solidFill>
                <a:hlinkClick r:id="rId5">
                  <a:extLst>
                    <a:ext uri="{A12FA001-AC4F-418D-AE19-62706E023703}">
                      <ahyp:hlinkClr xmlns:ahyp="http://schemas.microsoft.com/office/drawing/2018/hyperlinkcolor" val="tx"/>
                    </a:ext>
                  </a:extLst>
                </a:hlinkClick>
              </a:rPr>
              <a:t>vazquez-vazquez-alejandro</a:t>
            </a:r>
            <a:r>
              <a:rPr lang="es-ES">
                <a:solidFill>
                  <a:schemeClr val="bg1"/>
                </a:solidFill>
              </a:rPr>
              <a:t>]</a:t>
            </a:r>
          </a:p>
        </p:txBody>
      </p:sp>
      <p:pic>
        <p:nvPicPr>
          <p:cNvPr id="4" name="Picture 3">
            <a:extLst>
              <a:ext uri="{FF2B5EF4-FFF2-40B4-BE49-F238E27FC236}">
                <a16:creationId xmlns:a16="http://schemas.microsoft.com/office/drawing/2014/main" id="{9E6E901F-FD3A-4982-AD5A-5213998AE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2113" y="2971344"/>
            <a:ext cx="4536285" cy="3042191"/>
          </a:xfrm>
          <a:prstGeom prst="round2DiagRect">
            <a:avLst>
              <a:gd name="adj1" fmla="val 16667"/>
              <a:gd name="adj2" fmla="val 0"/>
            </a:avLst>
          </a:prstGeom>
          <a:ln w="1905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43662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17AD685-477F-4DC4-9A2C-7138457146C8}"/>
              </a:ext>
            </a:extLst>
          </p:cNvPr>
          <p:cNvCxnSpPr>
            <a:cxnSpLocks/>
          </p:cNvCxnSpPr>
          <p:nvPr/>
        </p:nvCxnSpPr>
        <p:spPr>
          <a:xfrm>
            <a:off x="177802" y="2171523"/>
            <a:ext cx="3503061"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CDC7F83-B41B-496D-8F38-AB2AA39D1825}"/>
              </a:ext>
            </a:extLst>
          </p:cNvPr>
          <p:cNvSpPr txBox="1"/>
          <p:nvPr/>
        </p:nvSpPr>
        <p:spPr>
          <a:xfrm>
            <a:off x="4715494" y="1448947"/>
            <a:ext cx="1380506" cy="369332"/>
          </a:xfrm>
          <a:prstGeom prst="rect">
            <a:avLst/>
          </a:prstGeom>
          <a:noFill/>
        </p:spPr>
        <p:txBody>
          <a:bodyPr wrap="none" rtlCol="0">
            <a:spAutoFit/>
          </a:bodyPr>
          <a:lstStyle/>
          <a:p>
            <a:r>
              <a:rPr lang="en-US">
                <a:solidFill>
                  <a:schemeClr val="bg1"/>
                </a:solidFill>
              </a:rPr>
              <a:t>User Mode</a:t>
            </a:r>
          </a:p>
        </p:txBody>
      </p:sp>
      <p:sp>
        <p:nvSpPr>
          <p:cNvPr id="10" name="TextBox 9">
            <a:extLst>
              <a:ext uri="{FF2B5EF4-FFF2-40B4-BE49-F238E27FC236}">
                <a16:creationId xmlns:a16="http://schemas.microsoft.com/office/drawing/2014/main" id="{1D87491B-DFF6-45C0-A3C2-20CAE43BFA92}"/>
              </a:ext>
            </a:extLst>
          </p:cNvPr>
          <p:cNvSpPr txBox="1"/>
          <p:nvPr/>
        </p:nvSpPr>
        <p:spPr>
          <a:xfrm>
            <a:off x="142641" y="1808225"/>
            <a:ext cx="3503056" cy="369332"/>
          </a:xfrm>
          <a:prstGeom prst="rect">
            <a:avLst/>
          </a:prstGeom>
          <a:noFill/>
        </p:spPr>
        <p:txBody>
          <a:bodyPr wrap="square" rtlCol="0">
            <a:spAutoFit/>
          </a:bodyPr>
          <a:lstStyle/>
          <a:p>
            <a:pPr algn="ctr"/>
            <a:r>
              <a:rPr lang="en-US">
                <a:solidFill>
                  <a:schemeClr val="bg1"/>
                </a:solidFill>
              </a:rPr>
              <a:t>console_application.exe</a:t>
            </a:r>
          </a:p>
        </p:txBody>
      </p:sp>
      <p:sp>
        <p:nvSpPr>
          <p:cNvPr id="16" name="Rectangle 15">
            <a:extLst>
              <a:ext uri="{FF2B5EF4-FFF2-40B4-BE49-F238E27FC236}">
                <a16:creationId xmlns:a16="http://schemas.microsoft.com/office/drawing/2014/main" id="{D9B763AC-9430-4CAE-9DAD-5570C78A4055}"/>
              </a:ext>
            </a:extLst>
          </p:cNvPr>
          <p:cNvSpPr/>
          <p:nvPr/>
        </p:nvSpPr>
        <p:spPr>
          <a:xfrm>
            <a:off x="177807" y="1762218"/>
            <a:ext cx="3503056" cy="4702067"/>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181D52E-BAF5-4D1A-9380-E2B5C698B1E0}"/>
              </a:ext>
            </a:extLst>
          </p:cNvPr>
          <p:cNvCxnSpPr>
            <a:cxnSpLocks/>
          </p:cNvCxnSpPr>
          <p:nvPr/>
        </p:nvCxnSpPr>
        <p:spPr>
          <a:xfrm>
            <a:off x="8511143" y="2171523"/>
            <a:ext cx="3503025"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D9487F-F3D0-4AF0-AC4C-7AC9547DECA5}"/>
              </a:ext>
            </a:extLst>
          </p:cNvPr>
          <p:cNvSpPr txBox="1"/>
          <p:nvPr/>
        </p:nvSpPr>
        <p:spPr>
          <a:xfrm>
            <a:off x="6102350" y="1444718"/>
            <a:ext cx="1614545" cy="369332"/>
          </a:xfrm>
          <a:prstGeom prst="rect">
            <a:avLst/>
          </a:prstGeom>
          <a:noFill/>
        </p:spPr>
        <p:txBody>
          <a:bodyPr wrap="none" rtlCol="0">
            <a:spAutoFit/>
          </a:bodyPr>
          <a:lstStyle/>
          <a:p>
            <a:r>
              <a:rPr lang="en-US">
                <a:solidFill>
                  <a:schemeClr val="bg1"/>
                </a:solidFill>
              </a:rPr>
              <a:t>Kernel Mode</a:t>
            </a:r>
          </a:p>
        </p:txBody>
      </p:sp>
      <p:sp>
        <p:nvSpPr>
          <p:cNvPr id="24" name="TextBox 23">
            <a:extLst>
              <a:ext uri="{FF2B5EF4-FFF2-40B4-BE49-F238E27FC236}">
                <a16:creationId xmlns:a16="http://schemas.microsoft.com/office/drawing/2014/main" id="{B8563669-61A5-4B4B-8053-C1F11438297A}"/>
              </a:ext>
            </a:extLst>
          </p:cNvPr>
          <p:cNvSpPr txBox="1"/>
          <p:nvPr/>
        </p:nvSpPr>
        <p:spPr>
          <a:xfrm>
            <a:off x="8511131" y="1805364"/>
            <a:ext cx="3503017" cy="369332"/>
          </a:xfrm>
          <a:prstGeom prst="rect">
            <a:avLst/>
          </a:prstGeom>
          <a:noFill/>
        </p:spPr>
        <p:txBody>
          <a:bodyPr wrap="square" rtlCol="0">
            <a:spAutoFit/>
          </a:bodyPr>
          <a:lstStyle/>
          <a:p>
            <a:pPr algn="ctr"/>
            <a:r>
              <a:rPr lang="en-US">
                <a:solidFill>
                  <a:schemeClr val="bg1"/>
                </a:solidFill>
              </a:rPr>
              <a:t>kernel_mode_driver.sys</a:t>
            </a:r>
          </a:p>
        </p:txBody>
      </p:sp>
      <p:sp>
        <p:nvSpPr>
          <p:cNvPr id="25" name="Rectangle 24">
            <a:extLst>
              <a:ext uri="{FF2B5EF4-FFF2-40B4-BE49-F238E27FC236}">
                <a16:creationId xmlns:a16="http://schemas.microsoft.com/office/drawing/2014/main" id="{4355F7D6-8E1C-44AC-8D7A-EF25830D42DF}"/>
              </a:ext>
            </a:extLst>
          </p:cNvPr>
          <p:cNvSpPr/>
          <p:nvPr/>
        </p:nvSpPr>
        <p:spPr>
          <a:xfrm>
            <a:off x="8511137" y="1762218"/>
            <a:ext cx="3503031" cy="4702075"/>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7B08CE93-979A-4F95-A3E8-7881E6EB560B}"/>
              </a:ext>
            </a:extLst>
          </p:cNvPr>
          <p:cNvCxnSpPr>
            <a:cxnSpLocks/>
          </p:cNvCxnSpPr>
          <p:nvPr/>
        </p:nvCxnSpPr>
        <p:spPr>
          <a:xfrm>
            <a:off x="6096000" y="1475910"/>
            <a:ext cx="0" cy="495325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BBFAE2E3-BBF3-4342-8958-F0314A569E28}"/>
              </a:ext>
            </a:extLst>
          </p:cNvPr>
          <p:cNvSpPr>
            <a:spLocks noGrp="1"/>
          </p:cNvSpPr>
          <p:nvPr>
            <p:ph type="title"/>
          </p:nvPr>
        </p:nvSpPr>
        <p:spPr>
          <a:xfrm>
            <a:off x="5159829" y="182882"/>
            <a:ext cx="7032170" cy="1293028"/>
          </a:xfrm>
        </p:spPr>
        <p:txBody>
          <a:bodyPr/>
          <a:lstStyle/>
          <a:p>
            <a:pPr algn="ctr"/>
            <a:r>
              <a:rPr lang="es-ES">
                <a:solidFill>
                  <a:schemeClr val="bg1"/>
                </a:solidFill>
              </a:rPr>
              <a:t>Communication</a:t>
            </a:r>
            <a:endParaRPr lang="en-US">
              <a:solidFill>
                <a:schemeClr val="bg1"/>
              </a:solidFill>
            </a:endParaRPr>
          </a:p>
        </p:txBody>
      </p:sp>
      <p:sp>
        <p:nvSpPr>
          <p:cNvPr id="30" name="TextBox 29">
            <a:extLst>
              <a:ext uri="{FF2B5EF4-FFF2-40B4-BE49-F238E27FC236}">
                <a16:creationId xmlns:a16="http://schemas.microsoft.com/office/drawing/2014/main" id="{2BFD06EA-A0F5-497D-8B40-4B5B22532DA5}"/>
              </a:ext>
            </a:extLst>
          </p:cNvPr>
          <p:cNvSpPr txBox="1"/>
          <p:nvPr/>
        </p:nvSpPr>
        <p:spPr>
          <a:xfrm>
            <a:off x="177802" y="2171523"/>
            <a:ext cx="3503056" cy="1554272"/>
          </a:xfrm>
          <a:prstGeom prst="rect">
            <a:avLst/>
          </a:prstGeom>
          <a:noFill/>
        </p:spPr>
        <p:txBody>
          <a:bodyPr wrap="square" rtlCol="0">
            <a:spAutoFit/>
          </a:bodyPr>
          <a:lstStyle/>
          <a:p>
            <a:r>
              <a:rPr lang="en-US" sz="500">
                <a:solidFill>
                  <a:srgbClr val="6A9955"/>
                </a:solidFill>
                <a:latin typeface="Consolas" panose="020B0609020204030204" pitchFamily="49" charset="0"/>
              </a:rPr>
              <a:t>// -----------------------</a:t>
            </a:r>
            <a:endParaRPr lang="en-US" sz="500">
              <a:solidFill>
                <a:srgbClr val="569CD6"/>
              </a:solidFill>
              <a:latin typeface="Consolas" panose="020B0609020204030204" pitchFamily="49" charset="0"/>
            </a:endParaRPr>
          </a:p>
          <a:p>
            <a:r>
              <a:rPr lang="en-US" sz="500">
                <a:solidFill>
                  <a:srgbClr val="569CD6"/>
                </a:solidFill>
                <a:latin typeface="Consolas" panose="020B0609020204030204" pitchFamily="49" charset="0"/>
              </a:rPr>
              <a:t>#define IOCTL_COMM_0 CTL_CODE(FILE_DEVICE_UNKNOWN, </a:t>
            </a:r>
            <a:r>
              <a:rPr lang="en-US" sz="500">
                <a:solidFill>
                  <a:srgbClr val="B5CEA8"/>
                </a:solidFill>
                <a:latin typeface="Consolas" panose="020B0609020204030204" pitchFamily="49" charset="0"/>
              </a:rPr>
              <a:t>0x800</a:t>
            </a:r>
            <a:r>
              <a:rPr lang="en-US" sz="500">
                <a:solidFill>
                  <a:srgbClr val="569CD6"/>
                </a:solidFill>
                <a:latin typeface="Consolas" panose="020B0609020204030204" pitchFamily="49" charset="0"/>
              </a:rPr>
              <a:t>, METHOD_BUFFERED, FILE_ANY_ACCESS)</a:t>
            </a:r>
            <a:endParaRPr lang="en-US" sz="500">
              <a:solidFill>
                <a:schemeClr val="bg1"/>
              </a:solidFill>
              <a:latin typeface="Consolas" panose="020B0609020204030204" pitchFamily="49" charset="0"/>
            </a:endParaRP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pPr lvl="0"/>
            <a:r>
              <a:rPr lang="en-US" sz="500">
                <a:solidFill>
                  <a:srgbClr val="6A9955"/>
                </a:solidFill>
                <a:latin typeface="Consolas" panose="020B0609020204030204" pitchFamily="49" charset="0"/>
              </a:rPr>
              <a:t>// -----------------------</a:t>
            </a:r>
            <a:endParaRPr lang="en-US" sz="500">
              <a:solidFill>
                <a:srgbClr val="D4D4D4"/>
              </a:solidFill>
              <a:latin typeface="Consolas" panose="020B0609020204030204" pitchFamily="49" charset="0"/>
            </a:endParaRPr>
          </a:p>
          <a:p>
            <a:r>
              <a:rPr lang="en-US" sz="500">
                <a:solidFill>
                  <a:srgbClr val="D4D4D4"/>
                </a:solidFill>
                <a:latin typeface="Consolas" panose="020B0609020204030204" pitchFamily="49" charset="0"/>
              </a:rPr>
              <a:t>hDevice = </a:t>
            </a:r>
            <a:r>
              <a:rPr lang="en-US" sz="500">
                <a:solidFill>
                  <a:schemeClr val="bg1"/>
                </a:solidFill>
                <a:latin typeface="Consolas" panose="020B0609020204030204" pitchFamily="49" charset="0"/>
              </a:rPr>
              <a:t>CreateFile</a:t>
            </a:r>
            <a:r>
              <a:rPr lang="en-US" sz="500">
                <a:solidFill>
                  <a:srgbClr val="D4D4D4"/>
                </a:solidFill>
                <a:latin typeface="Consolas" panose="020B0609020204030204" pitchFamily="49" charset="0"/>
              </a:rPr>
              <a:t>(L</a:t>
            </a:r>
            <a:r>
              <a:rPr lang="en-US" sz="500">
                <a:solidFill>
                  <a:srgbClr val="CE9178"/>
                </a:solidFill>
                <a:latin typeface="Consolas" panose="020B0609020204030204" pitchFamily="49" charset="0"/>
              </a:rPr>
              <a:t>"\\\\.\\MyKernelDriver"</a:t>
            </a:r>
            <a:r>
              <a:rPr lang="en-US" sz="500">
                <a:solidFill>
                  <a:srgbClr val="D4D4D4"/>
                </a:solidFill>
                <a:latin typeface="Consolas" panose="020B0609020204030204" pitchFamily="49" charset="0"/>
              </a:rPr>
              <a:t>, GENERIC_READ | GENERIC_WRITE, ...</a:t>
            </a: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r>
              <a:rPr lang="en-US" sz="500">
                <a:solidFill>
                  <a:srgbClr val="6A9955"/>
                </a:solidFill>
                <a:latin typeface="Consolas" panose="020B0609020204030204" pitchFamily="49" charset="0"/>
              </a:rPr>
              <a:t>// -----------------------</a:t>
            </a:r>
            <a:endParaRPr lang="en-US" sz="500">
              <a:solidFill>
                <a:srgbClr val="D4D4D4"/>
              </a:solidFill>
              <a:latin typeface="Consolas" panose="020B0609020204030204" pitchFamily="49" charset="0"/>
            </a:endParaRPr>
          </a:p>
          <a:p>
            <a:r>
              <a:rPr lang="en-US" sz="500">
                <a:solidFill>
                  <a:srgbClr val="D4D4D4"/>
                </a:solidFill>
                <a:latin typeface="Consolas" panose="020B0609020204030204" pitchFamily="49" charset="0"/>
              </a:rPr>
              <a:t>BOOL success = </a:t>
            </a:r>
            <a:r>
              <a:rPr lang="en-US" sz="500">
                <a:solidFill>
                  <a:srgbClr val="FFC000"/>
                </a:solidFill>
                <a:latin typeface="Consolas" panose="020B0609020204030204" pitchFamily="49" charset="0"/>
              </a:rPr>
              <a:t>DeviceIoControl</a:t>
            </a:r>
            <a:r>
              <a:rPr lang="en-US" sz="500">
                <a:solidFill>
                  <a:srgbClr val="D4D4D4"/>
                </a:solidFill>
                <a:latin typeface="Consolas" panose="020B0609020204030204" pitchFamily="49" charset="0"/>
              </a:rPr>
              <a:t>(hDevice,</a:t>
            </a:r>
          </a:p>
          <a:p>
            <a:r>
              <a:rPr lang="en-US" sz="500">
                <a:solidFill>
                  <a:srgbClr val="D4D4D4"/>
                </a:solidFill>
                <a:latin typeface="Consolas" panose="020B0609020204030204" pitchFamily="49" charset="0"/>
              </a:rPr>
              <a:t>		    </a:t>
            </a:r>
            <a:r>
              <a:rPr lang="en-US" sz="500">
                <a:solidFill>
                  <a:srgbClr val="FF0000"/>
                </a:solidFill>
                <a:latin typeface="Consolas" panose="020B0609020204030204" pitchFamily="49" charset="0"/>
              </a:rPr>
              <a:t>1</a:t>
            </a:r>
            <a:r>
              <a:rPr lang="en-US" sz="500">
                <a:solidFill>
                  <a:srgbClr val="D4D4D4"/>
                </a:solidFill>
                <a:latin typeface="Consolas" panose="020B0609020204030204" pitchFamily="49" charset="0"/>
              </a:rPr>
              <a:t> IOCTL_COMM_0,</a:t>
            </a:r>
          </a:p>
          <a:p>
            <a:r>
              <a:rPr lang="en-US" sz="500">
                <a:solidFill>
                  <a:srgbClr val="D4D4D4"/>
                </a:solidFill>
                <a:latin typeface="Consolas" panose="020B0609020204030204" pitchFamily="49" charset="0"/>
              </a:rPr>
              <a:t>		    </a:t>
            </a:r>
            <a:r>
              <a:rPr lang="en-US" sz="500">
                <a:solidFill>
                  <a:srgbClr val="FF0000"/>
                </a:solidFill>
                <a:latin typeface="Consolas" panose="020B0609020204030204" pitchFamily="49" charset="0"/>
              </a:rPr>
              <a:t>2</a:t>
            </a:r>
            <a:r>
              <a:rPr lang="en-US" sz="500">
                <a:solidFill>
                  <a:srgbClr val="D4D4D4"/>
                </a:solidFill>
                <a:latin typeface="Consolas" panose="020B0609020204030204" pitchFamily="49" charset="0"/>
              </a:rPr>
              <a:t> inBuffer, </a:t>
            </a:r>
            <a:r>
              <a:rPr lang="en-US" sz="500">
                <a:solidFill>
                  <a:srgbClr val="569CD6"/>
                </a:solidFill>
                <a:latin typeface="Consolas" panose="020B0609020204030204" pitchFamily="49" charset="0"/>
              </a:rPr>
              <a:t>sizeof</a:t>
            </a:r>
            <a:r>
              <a:rPr lang="en-US" sz="500">
                <a:solidFill>
                  <a:srgbClr val="D4D4D4"/>
                </a:solidFill>
                <a:latin typeface="Consolas" panose="020B0609020204030204" pitchFamily="49" charset="0"/>
              </a:rPr>
              <a:t>(inBuffer),</a:t>
            </a:r>
          </a:p>
          <a:p>
            <a:r>
              <a:rPr lang="en-US" sz="500">
                <a:solidFill>
                  <a:srgbClr val="D4D4D4"/>
                </a:solidFill>
                <a:latin typeface="Consolas" panose="020B0609020204030204" pitchFamily="49" charset="0"/>
              </a:rPr>
              <a:t>		    </a:t>
            </a:r>
            <a:r>
              <a:rPr lang="en-US" sz="500">
                <a:solidFill>
                  <a:srgbClr val="FF0000"/>
                </a:solidFill>
                <a:latin typeface="Consolas" panose="020B0609020204030204" pitchFamily="49" charset="0"/>
              </a:rPr>
              <a:t>3</a:t>
            </a:r>
            <a:r>
              <a:rPr lang="en-US" sz="500">
                <a:solidFill>
                  <a:srgbClr val="D4D4D4"/>
                </a:solidFill>
                <a:latin typeface="Consolas" panose="020B0609020204030204" pitchFamily="49" charset="0"/>
              </a:rPr>
              <a:t> outBuffer, </a:t>
            </a:r>
            <a:r>
              <a:rPr lang="en-US" sz="500">
                <a:solidFill>
                  <a:srgbClr val="569CD6"/>
                </a:solidFill>
                <a:latin typeface="Consolas" panose="020B0609020204030204" pitchFamily="49" charset="0"/>
              </a:rPr>
              <a:t>sizeof</a:t>
            </a:r>
            <a:r>
              <a:rPr lang="en-US" sz="500">
                <a:solidFill>
                  <a:srgbClr val="D4D4D4"/>
                </a:solidFill>
                <a:latin typeface="Consolas" panose="020B0609020204030204" pitchFamily="49" charset="0"/>
              </a:rPr>
              <a:t>(outBuffer),</a:t>
            </a:r>
          </a:p>
          <a:p>
            <a:r>
              <a:rPr lang="en-US" sz="500">
                <a:solidFill>
                  <a:srgbClr val="D4D4D4"/>
                </a:solidFill>
                <a:latin typeface="Consolas" panose="020B0609020204030204" pitchFamily="49" charset="0"/>
              </a:rPr>
              <a:t>		     &amp;bytesReturned, </a:t>
            </a:r>
            <a:r>
              <a:rPr lang="en-US" sz="500">
                <a:solidFill>
                  <a:srgbClr val="569CD6"/>
                </a:solidFill>
                <a:latin typeface="Consolas" panose="020B0609020204030204" pitchFamily="49" charset="0"/>
              </a:rPr>
              <a:t>NULL</a:t>
            </a:r>
            <a:r>
              <a:rPr lang="en-US" sz="500">
                <a:solidFill>
                  <a:srgbClr val="D4D4D4"/>
                </a:solidFill>
                <a:latin typeface="Consolas" panose="020B0609020204030204" pitchFamily="49" charset="0"/>
              </a:rPr>
              <a:t>);</a:t>
            </a: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p:txBody>
      </p:sp>
      <p:sp>
        <p:nvSpPr>
          <p:cNvPr id="31" name="TextBox 30">
            <a:extLst>
              <a:ext uri="{FF2B5EF4-FFF2-40B4-BE49-F238E27FC236}">
                <a16:creationId xmlns:a16="http://schemas.microsoft.com/office/drawing/2014/main" id="{F96FE733-21E7-45BC-A4BB-1E9EEF11B261}"/>
              </a:ext>
            </a:extLst>
          </p:cNvPr>
          <p:cNvSpPr txBox="1"/>
          <p:nvPr/>
        </p:nvSpPr>
        <p:spPr>
          <a:xfrm>
            <a:off x="8511138" y="2177868"/>
            <a:ext cx="3503030" cy="3477875"/>
          </a:xfrm>
          <a:prstGeom prst="rect">
            <a:avLst/>
          </a:prstGeom>
          <a:noFill/>
        </p:spPr>
        <p:txBody>
          <a:bodyPr wrap="square" rtlCol="0">
            <a:spAutoFit/>
          </a:bodyPr>
          <a:lstStyle/>
          <a:p>
            <a:r>
              <a:rPr lang="en-US" sz="500">
                <a:solidFill>
                  <a:srgbClr val="6A9955"/>
                </a:solidFill>
                <a:latin typeface="Consolas" panose="020B0609020204030204" pitchFamily="49" charset="0"/>
              </a:rPr>
              <a:t>// -----------------------</a:t>
            </a:r>
            <a:endParaRPr lang="en-US" sz="500">
              <a:solidFill>
                <a:srgbClr val="569CD6"/>
              </a:solidFill>
              <a:latin typeface="Consolas" panose="020B0609020204030204" pitchFamily="49" charset="0"/>
            </a:endParaRPr>
          </a:p>
          <a:p>
            <a:r>
              <a:rPr lang="en-US" sz="500">
                <a:solidFill>
                  <a:srgbClr val="569CD6"/>
                </a:solidFill>
                <a:latin typeface="Consolas" panose="020B0609020204030204" pitchFamily="49" charset="0"/>
              </a:rPr>
              <a:t>#define IOCTL_COMM_0 CTL_CODE(FILE_DEVICE_UNKNOWN, </a:t>
            </a:r>
            <a:r>
              <a:rPr lang="en-US" sz="500">
                <a:solidFill>
                  <a:srgbClr val="B5CEA8"/>
                </a:solidFill>
                <a:latin typeface="Consolas" panose="020B0609020204030204" pitchFamily="49" charset="0"/>
              </a:rPr>
              <a:t>0x800</a:t>
            </a:r>
            <a:r>
              <a:rPr lang="en-US" sz="500">
                <a:solidFill>
                  <a:srgbClr val="569CD6"/>
                </a:solidFill>
                <a:latin typeface="Consolas" panose="020B0609020204030204" pitchFamily="49" charset="0"/>
              </a:rPr>
              <a:t>, METHOD_BUFFERED, FILE_ANY_ACCESS)</a:t>
            </a:r>
            <a:endParaRPr lang="en-US" sz="500">
              <a:solidFill>
                <a:schemeClr val="bg1"/>
              </a:solidFill>
              <a:latin typeface="Consolas" panose="020B0609020204030204" pitchFamily="49" charset="0"/>
            </a:endParaRP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pPr lvl="0"/>
            <a:r>
              <a:rPr lang="en-US" sz="500">
                <a:solidFill>
                  <a:srgbClr val="6A9955"/>
                </a:solidFill>
                <a:latin typeface="Consolas" panose="020B0609020204030204" pitchFamily="49" charset="0"/>
              </a:rPr>
              <a:t>// -----------------------</a:t>
            </a:r>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r>
              <a:rPr lang="en-US" sz="500">
                <a:solidFill>
                  <a:srgbClr val="D4D4D4"/>
                </a:solidFill>
                <a:latin typeface="Consolas" panose="020B0609020204030204" pitchFamily="49" charset="0"/>
              </a:rPr>
              <a:t>status = </a:t>
            </a:r>
            <a:r>
              <a:rPr lang="en-US" sz="500">
                <a:solidFill>
                  <a:srgbClr val="FFC000"/>
                </a:solidFill>
                <a:latin typeface="Consolas" panose="020B0609020204030204" pitchFamily="49" charset="0"/>
              </a:rPr>
              <a:t>IoCreateDevice</a:t>
            </a:r>
            <a:r>
              <a:rPr lang="en-US" sz="500">
                <a:solidFill>
                  <a:srgbClr val="D4D4D4"/>
                </a:solidFill>
                <a:latin typeface="Consolas" panose="020B0609020204030204" pitchFamily="49" charset="0"/>
              </a:rPr>
              <a:t>(...);</a:t>
            </a:r>
          </a:p>
          <a:p>
            <a:r>
              <a:rPr lang="en-US" sz="500">
                <a:solidFill>
                  <a:srgbClr val="D4D4D4"/>
                </a:solidFill>
                <a:latin typeface="Consolas" panose="020B0609020204030204" pitchFamily="49" charset="0"/>
              </a:rPr>
              <a:t>status = </a:t>
            </a:r>
            <a:r>
              <a:rPr lang="en-US" sz="500">
                <a:solidFill>
                  <a:srgbClr val="FFC000"/>
                </a:solidFill>
                <a:latin typeface="Consolas" panose="020B0609020204030204" pitchFamily="49" charset="0"/>
              </a:rPr>
              <a:t>IoCreateSymbolicLink</a:t>
            </a:r>
            <a:r>
              <a:rPr lang="en-US" sz="500">
                <a:solidFill>
                  <a:srgbClr val="D4D4D4"/>
                </a:solidFill>
                <a:latin typeface="Consolas" panose="020B0609020204030204" pitchFamily="49" charset="0"/>
              </a:rPr>
              <a:t>(...);</a:t>
            </a: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r>
              <a:rPr lang="en-US" sz="500">
                <a:solidFill>
                  <a:srgbClr val="6A9955"/>
                </a:solidFill>
                <a:latin typeface="Consolas" panose="020B0609020204030204" pitchFamily="49" charset="0"/>
              </a:rPr>
              <a:t>// -----------------------</a:t>
            </a:r>
            <a:endParaRPr lang="en-US" sz="500">
              <a:solidFill>
                <a:srgbClr val="D4D4D4"/>
              </a:solidFill>
              <a:latin typeface="Consolas" panose="020B0609020204030204" pitchFamily="49" charset="0"/>
            </a:endParaRPr>
          </a:p>
          <a:p>
            <a:r>
              <a:rPr lang="en-US" sz="500">
                <a:solidFill>
                  <a:srgbClr val="D4D4D4"/>
                </a:solidFill>
                <a:latin typeface="Consolas" panose="020B0609020204030204" pitchFamily="49" charset="0"/>
              </a:rPr>
              <a:t>pDriverObject-&gt;MajorFunction[...] = ...;</a:t>
            </a:r>
          </a:p>
          <a:p>
            <a:r>
              <a:rPr lang="en-US" sz="500">
                <a:solidFill>
                  <a:srgbClr val="D4D4D4"/>
                </a:solidFill>
                <a:latin typeface="Consolas" panose="020B0609020204030204" pitchFamily="49" charset="0"/>
              </a:rPr>
              <a:t>pDriverObject-&gt;MajorFunction[</a:t>
            </a:r>
            <a:r>
              <a:rPr lang="en-US" sz="500">
                <a:solidFill>
                  <a:srgbClr val="FFC000"/>
                </a:solidFill>
                <a:latin typeface="Consolas" panose="020B0609020204030204" pitchFamily="49" charset="0"/>
              </a:rPr>
              <a:t>IRP_MJ_DEVICE_CONTROL</a:t>
            </a:r>
            <a:r>
              <a:rPr lang="en-US" sz="500">
                <a:solidFill>
                  <a:srgbClr val="D4D4D4"/>
                </a:solidFill>
                <a:latin typeface="Consolas" panose="020B0609020204030204" pitchFamily="49" charset="0"/>
              </a:rPr>
              <a:t>] = </a:t>
            </a:r>
            <a:r>
              <a:rPr lang="en-US" sz="500">
                <a:solidFill>
                  <a:srgbClr val="FFC000"/>
                </a:solidFill>
                <a:latin typeface="Consolas" panose="020B0609020204030204" pitchFamily="49" charset="0"/>
              </a:rPr>
              <a:t>DriverHandleIOCTLs</a:t>
            </a:r>
            <a:r>
              <a:rPr lang="en-US" sz="500">
                <a:solidFill>
                  <a:srgbClr val="D4D4D4"/>
                </a:solidFill>
                <a:latin typeface="Consolas" panose="020B0609020204030204" pitchFamily="49" charset="0"/>
              </a:rPr>
              <a:t>;</a:t>
            </a:r>
          </a:p>
          <a:p>
            <a:endParaRPr lang="en-US" sz="500">
              <a:solidFill>
                <a:srgbClr val="D4D4D4"/>
              </a:solidFill>
              <a:latin typeface="Consolas" panose="020B0609020204030204" pitchFamily="49" charset="0"/>
            </a:endParaRPr>
          </a:p>
          <a:p>
            <a:endParaRPr lang="en-US" sz="500">
              <a:solidFill>
                <a:schemeClr val="bg1"/>
              </a:solidFill>
              <a:latin typeface="Consolas" panose="020B0609020204030204" pitchFamily="49" charset="0"/>
            </a:endParaRPr>
          </a:p>
          <a:p>
            <a:r>
              <a:rPr lang="en-US" sz="500">
                <a:solidFill>
                  <a:srgbClr val="6A9955"/>
                </a:solidFill>
                <a:latin typeface="Consolas" panose="020B0609020204030204" pitchFamily="49" charset="0"/>
              </a:rPr>
              <a:t>// -----------------------</a:t>
            </a:r>
            <a:endParaRPr lang="en-US" sz="500">
              <a:solidFill>
                <a:schemeClr val="bg1"/>
              </a:solidFill>
              <a:latin typeface="Consolas" panose="020B0609020204030204" pitchFamily="49" charset="0"/>
            </a:endParaRPr>
          </a:p>
          <a:p>
            <a:r>
              <a:rPr lang="en-US" sz="500">
                <a:solidFill>
                  <a:srgbClr val="D4D4D4"/>
                </a:solidFill>
                <a:latin typeface="Consolas" panose="020B0609020204030204" pitchFamily="49" charset="0"/>
              </a:rPr>
              <a:t>NTSTATUS</a:t>
            </a:r>
          </a:p>
          <a:p>
            <a:r>
              <a:rPr lang="en-US" sz="500">
                <a:solidFill>
                  <a:srgbClr val="FFC000"/>
                </a:solidFill>
                <a:latin typeface="Consolas" panose="020B0609020204030204" pitchFamily="49" charset="0"/>
              </a:rPr>
              <a:t>DriverHandleIOCTLs</a:t>
            </a:r>
            <a:r>
              <a:rPr lang="en-US" sz="500">
                <a:solidFill>
                  <a:srgbClr val="D4D4D4"/>
                </a:solidFill>
                <a:latin typeface="Consolas" panose="020B0609020204030204" pitchFamily="49" charset="0"/>
              </a:rPr>
              <a:t>(</a:t>
            </a:r>
          </a:p>
          <a:p>
            <a:r>
              <a:rPr lang="en-US" sz="500">
                <a:solidFill>
                  <a:srgbClr val="D4D4D4"/>
                </a:solidFill>
                <a:latin typeface="Consolas" panose="020B0609020204030204" pitchFamily="49" charset="0"/>
              </a:rPr>
              <a:t>    _In_  PDEVICE_OBJECT  pDeviceObject,</a:t>
            </a:r>
          </a:p>
          <a:p>
            <a:r>
              <a:rPr lang="en-US" sz="500">
                <a:solidFill>
                  <a:srgbClr val="D4D4D4"/>
                </a:solidFill>
                <a:latin typeface="Consolas" panose="020B0609020204030204" pitchFamily="49" charset="0"/>
              </a:rPr>
              <a:t>    _In_  PIRP            pIrp</a:t>
            </a:r>
          </a:p>
          <a:p>
            <a:r>
              <a:rPr lang="en-US" sz="500">
                <a:solidFill>
                  <a:srgbClr val="D4D4D4"/>
                </a:solidFill>
                <a:latin typeface="Consolas" panose="020B0609020204030204" pitchFamily="49" charset="0"/>
              </a:rPr>
              <a:t>)</a:t>
            </a:r>
          </a:p>
          <a:p>
            <a:r>
              <a:rPr lang="en-US" sz="500">
                <a:solidFill>
                  <a:srgbClr val="D4D4D4"/>
                </a:solidFill>
                <a:latin typeface="Consolas" panose="020B0609020204030204" pitchFamily="49" charset="0"/>
              </a:rPr>
              <a:t>{</a:t>
            </a:r>
          </a:p>
          <a:p>
            <a:r>
              <a:rPr lang="en-US" sz="500">
                <a:solidFill>
                  <a:srgbClr val="D4D4D4"/>
                </a:solidFill>
                <a:latin typeface="Consolas" panose="020B0609020204030204" pitchFamily="49" charset="0"/>
              </a:rPr>
              <a:t>    PIO_STACK_LOCATION stack = IoGetCurrentIrpStackLocation(pIrp);</a:t>
            </a:r>
          </a:p>
          <a:p>
            <a:br>
              <a:rPr lang="en-US" sz="500">
                <a:solidFill>
                  <a:srgbClr val="D4D4D4"/>
                </a:solidFill>
                <a:latin typeface="Consolas" panose="020B0609020204030204" pitchFamily="49" charset="0"/>
              </a:rPr>
            </a:br>
            <a:r>
              <a:rPr lang="en-US" sz="500">
                <a:solidFill>
                  <a:srgbClr val="D4D4D4"/>
                </a:solidFill>
                <a:latin typeface="Consolas" panose="020B0609020204030204" pitchFamily="49" charset="0"/>
              </a:rPr>
              <a:t>    ULONG controlCode = stack-&gt;Parameters.DeviceIoControl.IoControlCode;</a:t>
            </a:r>
          </a:p>
          <a:p>
            <a:br>
              <a:rPr lang="en-US" sz="500">
                <a:solidFill>
                  <a:srgbClr val="D4D4D4"/>
                </a:solidFill>
                <a:latin typeface="Consolas" panose="020B0609020204030204" pitchFamily="49" charset="0"/>
              </a:rPr>
            </a:br>
            <a:r>
              <a:rPr lang="en-US" sz="500">
                <a:solidFill>
                  <a:srgbClr val="D4D4D4"/>
                </a:solidFill>
                <a:latin typeface="Consolas" panose="020B0609020204030204" pitchFamily="49" charset="0"/>
              </a:rPr>
              <a:t>    </a:t>
            </a:r>
            <a:r>
              <a:rPr lang="en-US" sz="500">
                <a:solidFill>
                  <a:srgbClr val="569CD6"/>
                </a:solidFill>
                <a:latin typeface="Consolas" panose="020B0609020204030204" pitchFamily="49" charset="0"/>
              </a:rPr>
              <a:t>switch</a:t>
            </a:r>
            <a:r>
              <a:rPr lang="en-US" sz="500">
                <a:solidFill>
                  <a:srgbClr val="D4D4D4"/>
                </a:solidFill>
                <a:latin typeface="Consolas" panose="020B0609020204030204" pitchFamily="49" charset="0"/>
              </a:rPr>
              <a:t> (controlCode)</a:t>
            </a:r>
          </a:p>
          <a:p>
            <a:r>
              <a:rPr lang="en-US" sz="500">
                <a:solidFill>
                  <a:srgbClr val="D4D4D4"/>
                </a:solidFill>
                <a:latin typeface="Consolas" panose="020B0609020204030204" pitchFamily="49" charset="0"/>
              </a:rPr>
              <a:t>    {</a:t>
            </a:r>
          </a:p>
          <a:p>
            <a:endParaRPr lang="en-US" sz="500">
              <a:solidFill>
                <a:srgbClr val="D4D4D4"/>
              </a:solidFill>
              <a:latin typeface="Consolas" panose="020B0609020204030204" pitchFamily="49" charset="0"/>
            </a:endParaRPr>
          </a:p>
          <a:p>
            <a:r>
              <a:rPr lang="en-US" sz="500">
                <a:solidFill>
                  <a:srgbClr val="D4D4D4"/>
                </a:solidFill>
                <a:latin typeface="Consolas" panose="020B0609020204030204" pitchFamily="49" charset="0"/>
              </a:rPr>
              <a:t>        </a:t>
            </a:r>
            <a:r>
              <a:rPr lang="en-US" sz="500">
                <a:solidFill>
                  <a:srgbClr val="569CD6"/>
                </a:solidFill>
                <a:latin typeface="Consolas" panose="020B0609020204030204" pitchFamily="49" charset="0"/>
              </a:rPr>
              <a:t>case</a:t>
            </a:r>
            <a:r>
              <a:rPr lang="en-US" sz="500">
                <a:solidFill>
                  <a:srgbClr val="D4D4D4"/>
                </a:solidFill>
                <a:latin typeface="Consolas" panose="020B0609020204030204" pitchFamily="49" charset="0"/>
              </a:rPr>
              <a:t> </a:t>
            </a:r>
            <a:r>
              <a:rPr lang="en-US" sz="500">
                <a:solidFill>
                  <a:srgbClr val="FFC000"/>
                </a:solidFill>
                <a:latin typeface="Consolas" panose="020B0609020204030204" pitchFamily="49" charset="0"/>
              </a:rPr>
              <a:t>IOCTL_COMM_0</a:t>
            </a:r>
            <a:r>
              <a:rPr lang="en-US" sz="500">
                <a:solidFill>
                  <a:srgbClr val="D4D4D4"/>
                </a:solidFill>
                <a:latin typeface="Consolas" panose="020B0609020204030204" pitchFamily="49" charset="0"/>
              </a:rPr>
              <a:t>:</a:t>
            </a:r>
          </a:p>
          <a:p>
            <a:r>
              <a:rPr lang="en-US" sz="500">
                <a:solidFill>
                  <a:srgbClr val="D4D4D4"/>
                </a:solidFill>
                <a:latin typeface="Consolas" panose="020B0609020204030204" pitchFamily="49" charset="0"/>
              </a:rPr>
              <a:t>            ...</a:t>
            </a:r>
          </a:p>
          <a:p>
            <a:r>
              <a:rPr lang="en-US" sz="500">
                <a:solidFill>
                  <a:srgbClr val="D4D4D4"/>
                </a:solidFill>
                <a:latin typeface="Consolas" panose="020B0609020204030204" pitchFamily="49" charset="0"/>
              </a:rPr>
              <a:t>            </a:t>
            </a:r>
            <a:r>
              <a:rPr lang="en-US" sz="500">
                <a:solidFill>
                  <a:srgbClr val="569CD6"/>
                </a:solidFill>
                <a:latin typeface="Consolas" panose="020B0609020204030204" pitchFamily="49" charset="0"/>
              </a:rPr>
              <a:t>break</a:t>
            </a:r>
            <a:r>
              <a:rPr lang="en-US" sz="500">
                <a:solidFill>
                  <a:srgbClr val="D4D4D4"/>
                </a:solidFill>
                <a:latin typeface="Consolas" panose="020B0609020204030204" pitchFamily="49" charset="0"/>
              </a:rPr>
              <a:t>;</a:t>
            </a:r>
          </a:p>
          <a:p>
            <a:endParaRPr lang="en-US" sz="500">
              <a:solidFill>
                <a:srgbClr val="D4D4D4"/>
              </a:solidFill>
              <a:latin typeface="Consolas" panose="020B0609020204030204" pitchFamily="49" charset="0"/>
            </a:endParaRPr>
          </a:p>
          <a:p>
            <a:r>
              <a:rPr lang="en-US" sz="500">
                <a:solidFill>
                  <a:srgbClr val="D4D4D4"/>
                </a:solidFill>
                <a:latin typeface="Consolas" panose="020B0609020204030204" pitchFamily="49" charset="0"/>
              </a:rPr>
              <a:t>        </a:t>
            </a:r>
            <a:r>
              <a:rPr lang="en-US" sz="500">
                <a:solidFill>
                  <a:srgbClr val="569CD6"/>
                </a:solidFill>
                <a:latin typeface="Consolas" panose="020B0609020204030204" pitchFamily="49" charset="0"/>
              </a:rPr>
              <a:t>case</a:t>
            </a:r>
            <a:r>
              <a:rPr lang="en-US" sz="500">
                <a:solidFill>
                  <a:srgbClr val="D4D4D4"/>
                </a:solidFill>
                <a:latin typeface="Consolas" panose="020B0609020204030204" pitchFamily="49" charset="0"/>
              </a:rPr>
              <a:t> </a:t>
            </a:r>
            <a:r>
              <a:rPr lang="en-US" sz="500">
                <a:solidFill>
                  <a:srgbClr val="FFC000"/>
                </a:solidFill>
                <a:latin typeface="Consolas" panose="020B0609020204030204" pitchFamily="49" charset="0"/>
              </a:rPr>
              <a:t>IOCTL_COMM_1</a:t>
            </a:r>
            <a:r>
              <a:rPr lang="en-US" sz="500">
                <a:solidFill>
                  <a:srgbClr val="D4D4D4"/>
                </a:solidFill>
                <a:latin typeface="Consolas" panose="020B0609020204030204" pitchFamily="49" charset="0"/>
              </a:rPr>
              <a:t>:</a:t>
            </a:r>
          </a:p>
          <a:p>
            <a:r>
              <a:rPr lang="en-US" sz="500">
                <a:solidFill>
                  <a:srgbClr val="D4D4D4"/>
                </a:solidFill>
                <a:latin typeface="Consolas" panose="020B0609020204030204" pitchFamily="49" charset="0"/>
              </a:rPr>
              <a:t>            ...</a:t>
            </a:r>
          </a:p>
          <a:p>
            <a:r>
              <a:rPr lang="en-US" sz="500">
                <a:solidFill>
                  <a:srgbClr val="D4D4D4"/>
                </a:solidFill>
                <a:latin typeface="Consolas" panose="020B0609020204030204" pitchFamily="49" charset="0"/>
              </a:rPr>
              <a:t>            </a:t>
            </a:r>
            <a:r>
              <a:rPr lang="en-US" sz="500">
                <a:solidFill>
                  <a:srgbClr val="569CD6"/>
                </a:solidFill>
                <a:latin typeface="Consolas" panose="020B0609020204030204" pitchFamily="49" charset="0"/>
              </a:rPr>
              <a:t>break</a:t>
            </a:r>
            <a:r>
              <a:rPr lang="en-US" sz="500">
                <a:solidFill>
                  <a:srgbClr val="D4D4D4"/>
                </a:solidFill>
                <a:latin typeface="Consolas" panose="020B0609020204030204" pitchFamily="49" charset="0"/>
              </a:rPr>
              <a:t>;</a:t>
            </a:r>
          </a:p>
          <a:p>
            <a:br>
              <a:rPr lang="en-US" sz="500">
                <a:solidFill>
                  <a:srgbClr val="D4D4D4"/>
                </a:solidFill>
                <a:latin typeface="Consolas" panose="020B0609020204030204" pitchFamily="49" charset="0"/>
              </a:rPr>
            </a:br>
            <a:r>
              <a:rPr lang="en-US" sz="500">
                <a:solidFill>
                  <a:srgbClr val="D4D4D4"/>
                </a:solidFill>
                <a:latin typeface="Consolas" panose="020B0609020204030204" pitchFamily="49" charset="0"/>
              </a:rPr>
              <a:t>    pIrp-&gt;IoStatus.Status = STATUS_SUCCESS;</a:t>
            </a:r>
          </a:p>
          <a:p>
            <a:br>
              <a:rPr lang="en-US" sz="500">
                <a:solidFill>
                  <a:srgbClr val="D4D4D4"/>
                </a:solidFill>
                <a:latin typeface="Consolas" panose="020B0609020204030204" pitchFamily="49" charset="0"/>
              </a:rPr>
            </a:br>
            <a:r>
              <a:rPr lang="en-US" sz="500">
                <a:solidFill>
                  <a:srgbClr val="D4D4D4"/>
                </a:solidFill>
                <a:latin typeface="Consolas" panose="020B0609020204030204" pitchFamily="49" charset="0"/>
              </a:rPr>
              <a:t>    IoCompleteRequest(pIrp, IO_NO_INCREMENT);</a:t>
            </a:r>
          </a:p>
          <a:p>
            <a:br>
              <a:rPr lang="en-US" sz="500">
                <a:solidFill>
                  <a:srgbClr val="D4D4D4"/>
                </a:solidFill>
                <a:latin typeface="Consolas" panose="020B0609020204030204" pitchFamily="49" charset="0"/>
              </a:rPr>
            </a:br>
            <a:r>
              <a:rPr lang="en-US" sz="500">
                <a:solidFill>
                  <a:srgbClr val="D4D4D4"/>
                </a:solidFill>
                <a:latin typeface="Consolas" panose="020B0609020204030204" pitchFamily="49" charset="0"/>
              </a:rPr>
              <a:t>    </a:t>
            </a:r>
            <a:r>
              <a:rPr lang="en-US" sz="500">
                <a:solidFill>
                  <a:srgbClr val="569CD6"/>
                </a:solidFill>
                <a:latin typeface="Consolas" panose="020B0609020204030204" pitchFamily="49" charset="0"/>
              </a:rPr>
              <a:t>return</a:t>
            </a:r>
            <a:r>
              <a:rPr lang="en-US" sz="500">
                <a:solidFill>
                  <a:srgbClr val="D4D4D4"/>
                </a:solidFill>
                <a:latin typeface="Consolas" panose="020B0609020204030204" pitchFamily="49" charset="0"/>
              </a:rPr>
              <a:t> STATUS_SUCCESS;</a:t>
            </a:r>
          </a:p>
          <a:p>
            <a:r>
              <a:rPr lang="en-US" sz="500">
                <a:solidFill>
                  <a:srgbClr val="D4D4D4"/>
                </a:solidFill>
                <a:latin typeface="Consolas" panose="020B0609020204030204" pitchFamily="49" charset="0"/>
              </a:rPr>
              <a:t>}</a:t>
            </a:r>
          </a:p>
          <a:p>
            <a:endParaRPr lang="en-US" sz="500">
              <a:solidFill>
                <a:srgbClr val="D4D4D4"/>
              </a:solidFill>
              <a:latin typeface="Consolas" panose="020B0609020204030204" pitchFamily="49" charset="0"/>
            </a:endParaRPr>
          </a:p>
        </p:txBody>
      </p:sp>
      <p:sp>
        <p:nvSpPr>
          <p:cNvPr id="32" name="Rectangle 31">
            <a:extLst>
              <a:ext uri="{FF2B5EF4-FFF2-40B4-BE49-F238E27FC236}">
                <a16:creationId xmlns:a16="http://schemas.microsoft.com/office/drawing/2014/main" id="{344D9AE0-BFF1-4AE5-9497-2640D5E521CF}"/>
              </a:ext>
            </a:extLst>
          </p:cNvPr>
          <p:cNvSpPr/>
          <p:nvPr/>
        </p:nvSpPr>
        <p:spPr>
          <a:xfrm>
            <a:off x="4033599" y="2564156"/>
            <a:ext cx="1850734" cy="864844"/>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IRP</a:t>
            </a:r>
          </a:p>
          <a:p>
            <a:pPr lvl="0" algn="ctr"/>
            <a:endParaRPr lang="en-US" sz="800">
              <a:solidFill>
                <a:srgbClr val="FFC000"/>
              </a:solidFill>
              <a:latin typeface="Consolas" panose="020B0609020204030204" pitchFamily="49" charset="0"/>
            </a:endParaRPr>
          </a:p>
          <a:p>
            <a:pPr algn="ctr"/>
            <a:r>
              <a:rPr lang="en-US" sz="800">
                <a:solidFill>
                  <a:srgbClr val="569CD6"/>
                </a:solidFill>
                <a:latin typeface="Consolas" panose="020B0609020204030204" pitchFamily="49" charset="0"/>
              </a:rPr>
              <a:t>typedef</a:t>
            </a:r>
            <a:r>
              <a:rPr lang="en-US" sz="800">
                <a:solidFill>
                  <a:srgbClr val="D4D4D4"/>
                </a:solidFill>
                <a:latin typeface="Consolas" panose="020B0609020204030204" pitchFamily="49" charset="0"/>
              </a:rPr>
              <a:t> </a:t>
            </a:r>
            <a:r>
              <a:rPr lang="en-US" sz="800">
                <a:solidFill>
                  <a:srgbClr val="569CD6"/>
                </a:solidFill>
                <a:latin typeface="Consolas" panose="020B0609020204030204" pitchFamily="49" charset="0"/>
              </a:rPr>
              <a:t>struct</a:t>
            </a:r>
            <a:r>
              <a:rPr lang="en-US" sz="800">
                <a:solidFill>
                  <a:srgbClr val="D4D4D4"/>
                </a:solidFill>
                <a:latin typeface="Consolas" panose="020B0609020204030204" pitchFamily="49" charset="0"/>
              </a:rPr>
              <a:t> _IRP </a:t>
            </a:r>
            <a:r>
              <a:rPr lang="en-US" sz="800">
                <a:solidFill>
                  <a:srgbClr val="B76615"/>
                </a:solidFill>
                <a:latin typeface="Consolas" panose="020B0609020204030204" pitchFamily="49" charset="0"/>
              </a:rPr>
              <a:t>{}</a:t>
            </a:r>
          </a:p>
        </p:txBody>
      </p:sp>
      <p:sp>
        <p:nvSpPr>
          <p:cNvPr id="34" name="Rectangle 33">
            <a:extLst>
              <a:ext uri="{FF2B5EF4-FFF2-40B4-BE49-F238E27FC236}">
                <a16:creationId xmlns:a16="http://schemas.microsoft.com/office/drawing/2014/main" id="{2B404ACE-04D5-4E29-A152-5917A8B57BFC}"/>
              </a:ext>
            </a:extLst>
          </p:cNvPr>
          <p:cNvSpPr/>
          <p:nvPr/>
        </p:nvSpPr>
        <p:spPr>
          <a:xfrm>
            <a:off x="4033599" y="4169651"/>
            <a:ext cx="1850734" cy="864844"/>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Simbolic Link</a:t>
            </a:r>
          </a:p>
          <a:p>
            <a:pPr algn="ctr"/>
            <a:endParaRPr lang="en-US" sz="800">
              <a:solidFill>
                <a:srgbClr val="CE9178"/>
              </a:solidFill>
              <a:latin typeface="Consolas" panose="020B0609020204030204" pitchFamily="49" charset="0"/>
            </a:endParaRPr>
          </a:p>
          <a:p>
            <a:pPr algn="ctr"/>
            <a:r>
              <a:rPr lang="en-US" sz="800">
                <a:solidFill>
                  <a:srgbClr val="CE9178"/>
                </a:solidFill>
                <a:latin typeface="Consolas" panose="020B0609020204030204" pitchFamily="49" charset="0"/>
              </a:rPr>
              <a:t>"\\DosDevices\\MyKernelDriver"</a:t>
            </a:r>
            <a:endParaRPr lang="en-US">
              <a:latin typeface="Consolas" panose="020B0609020204030204" pitchFamily="49" charset="0"/>
            </a:endParaRPr>
          </a:p>
        </p:txBody>
      </p:sp>
      <p:sp>
        <p:nvSpPr>
          <p:cNvPr id="35" name="Rectangle 34">
            <a:extLst>
              <a:ext uri="{FF2B5EF4-FFF2-40B4-BE49-F238E27FC236}">
                <a16:creationId xmlns:a16="http://schemas.microsoft.com/office/drawing/2014/main" id="{24D98E04-79D5-4B99-92E2-8590E3EEE1EF}"/>
              </a:ext>
            </a:extLst>
          </p:cNvPr>
          <p:cNvSpPr/>
          <p:nvPr/>
        </p:nvSpPr>
        <p:spPr>
          <a:xfrm>
            <a:off x="6307668" y="4169651"/>
            <a:ext cx="1850734" cy="864844"/>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Device Object</a:t>
            </a:r>
          </a:p>
          <a:p>
            <a:pPr algn="ctr"/>
            <a:endParaRPr lang="en-US" sz="800">
              <a:solidFill>
                <a:srgbClr val="CE9178"/>
              </a:solidFill>
              <a:latin typeface="Consolas" panose="020B0609020204030204" pitchFamily="49" charset="0"/>
            </a:endParaRPr>
          </a:p>
          <a:p>
            <a:pPr algn="ctr"/>
            <a:r>
              <a:rPr lang="en-US" sz="800">
                <a:solidFill>
                  <a:srgbClr val="CE9178"/>
                </a:solidFill>
                <a:latin typeface="Consolas" panose="020B0609020204030204" pitchFamily="49" charset="0"/>
              </a:rPr>
              <a:t>"\\Device\\MyKernelDriver"</a:t>
            </a:r>
            <a:endParaRPr lang="en-US"/>
          </a:p>
        </p:txBody>
      </p:sp>
      <p:sp>
        <p:nvSpPr>
          <p:cNvPr id="36" name="Rectangle 35">
            <a:extLst>
              <a:ext uri="{FF2B5EF4-FFF2-40B4-BE49-F238E27FC236}">
                <a16:creationId xmlns:a16="http://schemas.microsoft.com/office/drawing/2014/main" id="{08DDE9D1-9B19-4DE1-B49C-6E6D9BE8131A}"/>
              </a:ext>
            </a:extLst>
          </p:cNvPr>
          <p:cNvSpPr/>
          <p:nvPr/>
        </p:nvSpPr>
        <p:spPr>
          <a:xfrm>
            <a:off x="6307668" y="2564156"/>
            <a:ext cx="1850734" cy="864844"/>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Handle IRP</a:t>
            </a:r>
          </a:p>
          <a:p>
            <a:pPr algn="ctr"/>
            <a:endParaRPr lang="en-US" sz="800">
              <a:solidFill>
                <a:srgbClr val="FFC000"/>
              </a:solidFill>
              <a:latin typeface="Consolas" panose="020B0609020204030204" pitchFamily="49" charset="0"/>
            </a:endParaRPr>
          </a:p>
          <a:p>
            <a:pPr algn="ctr"/>
            <a:r>
              <a:rPr lang="en-US" sz="800">
                <a:solidFill>
                  <a:srgbClr val="FFC000"/>
                </a:solidFill>
                <a:latin typeface="Consolas" panose="020B0609020204030204" pitchFamily="49" charset="0"/>
              </a:rPr>
              <a:t>IRP_MJ_DEVICE_CONTROL</a:t>
            </a:r>
            <a:endParaRPr lang="en-US"/>
          </a:p>
        </p:txBody>
      </p:sp>
      <p:cxnSp>
        <p:nvCxnSpPr>
          <p:cNvPr id="49" name="Connector: Elbow 48">
            <a:extLst>
              <a:ext uri="{FF2B5EF4-FFF2-40B4-BE49-F238E27FC236}">
                <a16:creationId xmlns:a16="http://schemas.microsoft.com/office/drawing/2014/main" id="{D625B207-C7B7-4BE9-877C-5C17305BD2EB}"/>
              </a:ext>
            </a:extLst>
          </p:cNvPr>
          <p:cNvCxnSpPr>
            <a:cxnSpLocks/>
            <a:stCxn id="16" idx="3"/>
            <a:endCxn id="32" idx="1"/>
          </p:cNvCxnSpPr>
          <p:nvPr/>
        </p:nvCxnSpPr>
        <p:spPr>
          <a:xfrm flipV="1">
            <a:off x="3680863" y="2996578"/>
            <a:ext cx="352736" cy="11166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33F90AA-161D-4A69-9616-2714AD8AB770}"/>
              </a:ext>
            </a:extLst>
          </p:cNvPr>
          <p:cNvCxnSpPr>
            <a:stCxn id="32" idx="2"/>
            <a:endCxn id="34" idx="0"/>
          </p:cNvCxnSpPr>
          <p:nvPr/>
        </p:nvCxnSpPr>
        <p:spPr>
          <a:xfrm>
            <a:off x="4958966" y="3429000"/>
            <a:ext cx="0" cy="740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E5F73EFD-4870-4CFE-97B6-2EE8E18C8702}"/>
              </a:ext>
            </a:extLst>
          </p:cNvPr>
          <p:cNvCxnSpPr>
            <a:stCxn id="34" idx="2"/>
            <a:endCxn id="35" idx="2"/>
          </p:cNvCxnSpPr>
          <p:nvPr/>
        </p:nvCxnSpPr>
        <p:spPr>
          <a:xfrm rot="16200000" flipH="1">
            <a:off x="6096000" y="3897460"/>
            <a:ext cx="12700" cy="227406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D800AAF-14B9-4DC7-8F35-110698E8E45F}"/>
              </a:ext>
            </a:extLst>
          </p:cNvPr>
          <p:cNvCxnSpPr>
            <a:stCxn id="35" idx="0"/>
            <a:endCxn id="36" idx="2"/>
          </p:cNvCxnSpPr>
          <p:nvPr/>
        </p:nvCxnSpPr>
        <p:spPr>
          <a:xfrm flipV="1">
            <a:off x="7233035" y="3429000"/>
            <a:ext cx="0" cy="740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FD8CA28F-ED88-44BF-8B70-9078B047DD5A}"/>
              </a:ext>
            </a:extLst>
          </p:cNvPr>
          <p:cNvCxnSpPr>
            <a:cxnSpLocks/>
            <a:stCxn id="36" idx="3"/>
            <a:endCxn id="25" idx="1"/>
          </p:cNvCxnSpPr>
          <p:nvPr/>
        </p:nvCxnSpPr>
        <p:spPr>
          <a:xfrm>
            <a:off x="8158402" y="2996578"/>
            <a:ext cx="352735" cy="11166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323BADDB-47AB-4EE2-80CD-AF306001BD29}"/>
              </a:ext>
            </a:extLst>
          </p:cNvPr>
          <p:cNvCxnSpPr>
            <a:cxnSpLocks/>
          </p:cNvCxnSpPr>
          <p:nvPr/>
        </p:nvCxnSpPr>
        <p:spPr>
          <a:xfrm>
            <a:off x="3544097" y="2342014"/>
            <a:ext cx="5003003" cy="0"/>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255438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Hide Proccesses</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1286923"/>
          </a:xfrm>
        </p:spPr>
        <p:txBody>
          <a:bodyPr>
            <a:normAutofit/>
          </a:bodyPr>
          <a:lstStyle/>
          <a:p>
            <a:pPr marL="0" indent="0" algn="ctr">
              <a:buNone/>
            </a:pPr>
            <a:r>
              <a:rPr lang="en-US" sz="2500">
                <a:solidFill>
                  <a:schemeClr val="bg1"/>
                </a:solidFill>
              </a:rPr>
              <a:t>“Windows maintains a doubly linked list of active processes in (LIST_ENTRY) EPROCESS-&gt;ActiveProcessLinks. Unlink a process from the chain, and it disappears from user-mode enumeration.”</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rgbClr val="B76615"/>
            </a:outerShdw>
          </a:effectLst>
        </p:spPr>
      </p:pic>
      <p:sp>
        <p:nvSpPr>
          <p:cNvPr id="11" name="Rectangle 10">
            <a:extLst>
              <a:ext uri="{FF2B5EF4-FFF2-40B4-BE49-F238E27FC236}">
                <a16:creationId xmlns:a16="http://schemas.microsoft.com/office/drawing/2014/main" id="{E5A1E277-870A-4984-93E6-CF5C61FB7F75}"/>
              </a:ext>
            </a:extLst>
          </p:cNvPr>
          <p:cNvSpPr/>
          <p:nvPr/>
        </p:nvSpPr>
        <p:spPr>
          <a:xfrm>
            <a:off x="1807598" y="3951621"/>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174A785-D68D-4B7A-B719-1686D7DF9B23}"/>
              </a:ext>
            </a:extLst>
          </p:cNvPr>
          <p:cNvSpPr txBox="1"/>
          <p:nvPr/>
        </p:nvSpPr>
        <p:spPr>
          <a:xfrm>
            <a:off x="2236887" y="277091"/>
            <a:ext cx="473206" cy="707886"/>
          </a:xfrm>
          <a:prstGeom prst="rect">
            <a:avLst/>
          </a:prstGeom>
          <a:noFill/>
        </p:spPr>
        <p:txBody>
          <a:bodyPr wrap="none" rtlCol="0">
            <a:spAutoFit/>
          </a:bodyPr>
          <a:lstStyle/>
          <a:p>
            <a:r>
              <a:rPr lang="en-US" sz="4000" b="1">
                <a:solidFill>
                  <a:schemeClr val="bg1"/>
                </a:solidFill>
              </a:rPr>
              <a:t>II</a:t>
            </a:r>
          </a:p>
        </p:txBody>
      </p:sp>
      <p:sp>
        <p:nvSpPr>
          <p:cNvPr id="52" name="TextBox 51">
            <a:extLst>
              <a:ext uri="{FF2B5EF4-FFF2-40B4-BE49-F238E27FC236}">
                <a16:creationId xmlns:a16="http://schemas.microsoft.com/office/drawing/2014/main" id="{0879FCC6-53F5-449F-AB56-6C843FFF2BEE}"/>
              </a:ext>
            </a:extLst>
          </p:cNvPr>
          <p:cNvSpPr txBox="1"/>
          <p:nvPr/>
        </p:nvSpPr>
        <p:spPr>
          <a:xfrm>
            <a:off x="5348661" y="4620494"/>
            <a:ext cx="1406154" cy="1785104"/>
          </a:xfrm>
          <a:prstGeom prst="rect">
            <a:avLst/>
          </a:prstGeom>
          <a:noFill/>
        </p:spPr>
        <p:txBody>
          <a:bodyPr wrap="square" rtlCol="0">
            <a:spAutoFit/>
          </a:bodyPr>
          <a:lstStyle/>
          <a:p>
            <a:r>
              <a:rPr lang="en-US" sz="1000">
                <a:solidFill>
                  <a:srgbClr val="00B0F0"/>
                </a:solidFill>
                <a:latin typeface="Comic Sans MS" panose="030F0702030302020204" pitchFamily="66" charset="0"/>
              </a:rPr>
              <a:t>struct</a:t>
            </a:r>
            <a:r>
              <a:rPr lang="en-US" sz="1000">
                <a:solidFill>
                  <a:schemeClr val="bg2"/>
                </a:solidFill>
                <a:latin typeface="Comic Sans MS" panose="030F0702030302020204" pitchFamily="66" charset="0"/>
              </a:rPr>
              <a:t> </a:t>
            </a:r>
            <a:r>
              <a:rPr lang="en-US" sz="1200" b="1">
                <a:solidFill>
                  <a:schemeClr val="bg2"/>
                </a:solidFill>
                <a:latin typeface="Comic Sans MS" panose="030F0702030302020204" pitchFamily="66" charset="0"/>
              </a:rPr>
              <a:t>EPROCESS</a:t>
            </a:r>
          </a:p>
          <a:p>
            <a:r>
              <a:rPr lang="en-US" sz="1200">
                <a:solidFill>
                  <a:schemeClr val="bg2"/>
                </a:solidFill>
                <a:latin typeface="Comic Sans MS" panose="030F0702030302020204" pitchFamily="66" charset="0"/>
              </a:rPr>
              <a:t>{</a:t>
            </a:r>
          </a:p>
          <a:p>
            <a:r>
              <a:rPr lang="en-US" sz="12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r>
              <a:rPr lang="en-US" sz="1000">
                <a:solidFill>
                  <a:schemeClr val="bg2"/>
                </a:solidFill>
                <a:latin typeface="Comic Sans MS" panose="030F0702030302020204" pitchFamily="66" charset="0"/>
              </a:rPr>
              <a:t>LIST_ENTRY </a:t>
            </a:r>
            <a:r>
              <a:rPr lang="en-US" sz="700" u="sng">
                <a:solidFill>
                  <a:srgbClr val="00B050"/>
                </a:solidFill>
                <a:latin typeface="Comic Sans MS" panose="030F0702030302020204" pitchFamily="66" charset="0"/>
              </a:rPr>
              <a:t>0x1d8</a:t>
            </a:r>
            <a:endParaRPr lang="en-US" sz="1000" u="sng">
              <a:solidFill>
                <a:srgbClr val="00B050"/>
              </a:solidFill>
              <a:latin typeface="Comic Sans MS" panose="030F0702030302020204" pitchFamily="66" charset="0"/>
            </a:endParaRPr>
          </a:p>
          <a:p>
            <a:r>
              <a:rPr lang="en-US" sz="1000">
                <a:solidFill>
                  <a:schemeClr val="bg2"/>
                </a:solidFill>
                <a:latin typeface="Comic Sans MS" panose="030F0702030302020204" pitchFamily="66" charset="0"/>
              </a:rPr>
              <a:t>  {</a:t>
            </a:r>
          </a:p>
          <a:p>
            <a:r>
              <a:rPr lang="en-US" sz="1000">
                <a:solidFill>
                  <a:schemeClr val="bg2"/>
                </a:solidFill>
                <a:latin typeface="Comic Sans MS" panose="030F0702030302020204" pitchFamily="66" charset="0"/>
              </a:rPr>
              <a:t>     </a:t>
            </a:r>
            <a:r>
              <a:rPr lang="en-US" sz="1000">
                <a:solidFill>
                  <a:srgbClr val="92D050"/>
                </a:solidFill>
                <a:latin typeface="Comic Sans MS" panose="030F0702030302020204" pitchFamily="66" charset="0"/>
              </a:rPr>
              <a:t>FLINK</a:t>
            </a:r>
          </a:p>
          <a:p>
            <a:r>
              <a:rPr lang="en-US" sz="1000">
                <a:solidFill>
                  <a:srgbClr val="92D050"/>
                </a:solidFill>
                <a:latin typeface="Comic Sans MS" panose="030F0702030302020204" pitchFamily="66" charset="0"/>
              </a:rPr>
              <a:t>     BLINK</a:t>
            </a:r>
          </a:p>
          <a:p>
            <a:r>
              <a:rPr lang="en-US" sz="10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endParaRPr lang="en-US" sz="1400">
              <a:solidFill>
                <a:schemeClr val="bg2"/>
              </a:solidFill>
              <a:latin typeface="Comic Sans MS" panose="030F0702030302020204" pitchFamily="66" charset="0"/>
            </a:endParaRPr>
          </a:p>
          <a:p>
            <a:r>
              <a:rPr lang="en-US" sz="1200">
                <a:solidFill>
                  <a:schemeClr val="bg2"/>
                </a:solidFill>
                <a:latin typeface="Comic Sans MS" panose="030F0702030302020204" pitchFamily="66" charset="0"/>
              </a:rPr>
              <a:t>}</a:t>
            </a:r>
          </a:p>
        </p:txBody>
      </p:sp>
      <p:sp>
        <p:nvSpPr>
          <p:cNvPr id="53" name="Rectangle 52">
            <a:extLst>
              <a:ext uri="{FF2B5EF4-FFF2-40B4-BE49-F238E27FC236}">
                <a16:creationId xmlns:a16="http://schemas.microsoft.com/office/drawing/2014/main" id="{7A6C6513-EB40-46FB-A932-9D64982F0A9B}"/>
              </a:ext>
            </a:extLst>
          </p:cNvPr>
          <p:cNvSpPr/>
          <p:nvPr/>
        </p:nvSpPr>
        <p:spPr>
          <a:xfrm>
            <a:off x="5410712" y="4585133"/>
            <a:ext cx="1268973" cy="1820465"/>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88B56D1-12D7-481A-8846-8BC4C92CA287}"/>
              </a:ext>
            </a:extLst>
          </p:cNvPr>
          <p:cNvSpPr/>
          <p:nvPr/>
        </p:nvSpPr>
        <p:spPr>
          <a:xfrm>
            <a:off x="6329742" y="5579085"/>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B1BDD16-7D39-45EE-9810-CD5F426AA45D}"/>
              </a:ext>
            </a:extLst>
          </p:cNvPr>
          <p:cNvSpPr/>
          <p:nvPr/>
        </p:nvSpPr>
        <p:spPr>
          <a:xfrm>
            <a:off x="6329742" y="5766696"/>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F86E697E-7794-4588-97D0-16C90AB5595B}"/>
              </a:ext>
            </a:extLst>
          </p:cNvPr>
          <p:cNvSpPr txBox="1"/>
          <p:nvPr/>
        </p:nvSpPr>
        <p:spPr>
          <a:xfrm>
            <a:off x="6970768" y="4620494"/>
            <a:ext cx="1406154" cy="1785104"/>
          </a:xfrm>
          <a:prstGeom prst="rect">
            <a:avLst/>
          </a:prstGeom>
          <a:noFill/>
        </p:spPr>
        <p:txBody>
          <a:bodyPr wrap="square" rtlCol="0">
            <a:spAutoFit/>
          </a:bodyPr>
          <a:lstStyle/>
          <a:p>
            <a:r>
              <a:rPr lang="en-US" sz="1000">
                <a:solidFill>
                  <a:srgbClr val="00B0F0"/>
                </a:solidFill>
                <a:latin typeface="Comic Sans MS" panose="030F0702030302020204" pitchFamily="66" charset="0"/>
              </a:rPr>
              <a:t>struct</a:t>
            </a:r>
            <a:r>
              <a:rPr lang="en-US" sz="1000">
                <a:solidFill>
                  <a:schemeClr val="bg2"/>
                </a:solidFill>
                <a:latin typeface="Comic Sans MS" panose="030F0702030302020204" pitchFamily="66" charset="0"/>
              </a:rPr>
              <a:t> </a:t>
            </a:r>
            <a:r>
              <a:rPr lang="en-US" sz="1200" b="1">
                <a:solidFill>
                  <a:schemeClr val="bg2"/>
                </a:solidFill>
                <a:latin typeface="Comic Sans MS" panose="030F0702030302020204" pitchFamily="66" charset="0"/>
              </a:rPr>
              <a:t>EPROCESS</a:t>
            </a:r>
          </a:p>
          <a:p>
            <a:r>
              <a:rPr lang="en-US" sz="1200">
                <a:solidFill>
                  <a:schemeClr val="bg2"/>
                </a:solidFill>
                <a:latin typeface="Comic Sans MS" panose="030F0702030302020204" pitchFamily="66" charset="0"/>
              </a:rPr>
              <a:t>{</a:t>
            </a:r>
          </a:p>
          <a:p>
            <a:r>
              <a:rPr lang="en-US" sz="12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r>
              <a:rPr lang="en-US" sz="1000">
                <a:solidFill>
                  <a:schemeClr val="bg2"/>
                </a:solidFill>
                <a:latin typeface="Comic Sans MS" panose="030F0702030302020204" pitchFamily="66" charset="0"/>
              </a:rPr>
              <a:t>LIST_ENTRY </a:t>
            </a:r>
            <a:r>
              <a:rPr lang="en-US" sz="700" u="sng">
                <a:solidFill>
                  <a:srgbClr val="00B050"/>
                </a:solidFill>
                <a:latin typeface="Comic Sans MS" panose="030F0702030302020204" pitchFamily="66" charset="0"/>
              </a:rPr>
              <a:t>0x1d8</a:t>
            </a:r>
            <a:endParaRPr lang="en-US" sz="1000" u="sng">
              <a:solidFill>
                <a:srgbClr val="00B050"/>
              </a:solidFill>
              <a:latin typeface="Comic Sans MS" panose="030F0702030302020204" pitchFamily="66" charset="0"/>
            </a:endParaRPr>
          </a:p>
          <a:p>
            <a:r>
              <a:rPr lang="en-US" sz="1000">
                <a:solidFill>
                  <a:schemeClr val="bg2"/>
                </a:solidFill>
                <a:latin typeface="Comic Sans MS" panose="030F0702030302020204" pitchFamily="66" charset="0"/>
              </a:rPr>
              <a:t>  {</a:t>
            </a:r>
          </a:p>
          <a:p>
            <a:r>
              <a:rPr lang="en-US" sz="1000">
                <a:solidFill>
                  <a:schemeClr val="bg2"/>
                </a:solidFill>
                <a:latin typeface="Comic Sans MS" panose="030F0702030302020204" pitchFamily="66" charset="0"/>
              </a:rPr>
              <a:t>     </a:t>
            </a:r>
            <a:r>
              <a:rPr lang="en-US" sz="1000">
                <a:solidFill>
                  <a:srgbClr val="92D050"/>
                </a:solidFill>
                <a:latin typeface="Comic Sans MS" panose="030F0702030302020204" pitchFamily="66" charset="0"/>
              </a:rPr>
              <a:t>FLINK</a:t>
            </a:r>
          </a:p>
          <a:p>
            <a:r>
              <a:rPr lang="en-US" sz="1000">
                <a:solidFill>
                  <a:srgbClr val="92D050"/>
                </a:solidFill>
                <a:latin typeface="Comic Sans MS" panose="030F0702030302020204" pitchFamily="66" charset="0"/>
              </a:rPr>
              <a:t>     BLINK</a:t>
            </a:r>
          </a:p>
          <a:p>
            <a:r>
              <a:rPr lang="en-US" sz="10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endParaRPr lang="en-US" sz="1400">
              <a:solidFill>
                <a:schemeClr val="bg2"/>
              </a:solidFill>
              <a:latin typeface="Comic Sans MS" panose="030F0702030302020204" pitchFamily="66" charset="0"/>
            </a:endParaRPr>
          </a:p>
          <a:p>
            <a:r>
              <a:rPr lang="en-US" sz="1200">
                <a:solidFill>
                  <a:schemeClr val="bg2"/>
                </a:solidFill>
                <a:latin typeface="Comic Sans MS" panose="030F0702030302020204" pitchFamily="66" charset="0"/>
              </a:rPr>
              <a:t>}</a:t>
            </a:r>
          </a:p>
        </p:txBody>
      </p:sp>
      <p:sp>
        <p:nvSpPr>
          <p:cNvPr id="59" name="Rectangle 58">
            <a:extLst>
              <a:ext uri="{FF2B5EF4-FFF2-40B4-BE49-F238E27FC236}">
                <a16:creationId xmlns:a16="http://schemas.microsoft.com/office/drawing/2014/main" id="{EC2D97E3-6120-4019-BB54-73F8ABDD63D2}"/>
              </a:ext>
            </a:extLst>
          </p:cNvPr>
          <p:cNvSpPr/>
          <p:nvPr/>
        </p:nvSpPr>
        <p:spPr>
          <a:xfrm>
            <a:off x="7032819" y="4585133"/>
            <a:ext cx="1268973" cy="1820465"/>
          </a:xfrm>
          <a:prstGeom prst="rect">
            <a:avLst/>
          </a:prstGeom>
          <a:noFill/>
          <a:ln>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97D4788-6BE4-4BD6-9ACE-E49C8AF93B52}"/>
              </a:ext>
            </a:extLst>
          </p:cNvPr>
          <p:cNvSpPr/>
          <p:nvPr/>
        </p:nvSpPr>
        <p:spPr>
          <a:xfrm>
            <a:off x="7951849" y="5579085"/>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DC7DE72-28F1-4CEA-9D06-ED604FF42507}"/>
              </a:ext>
            </a:extLst>
          </p:cNvPr>
          <p:cNvSpPr/>
          <p:nvPr/>
        </p:nvSpPr>
        <p:spPr>
          <a:xfrm>
            <a:off x="7951849" y="5766696"/>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D13F42B-1183-45B9-AE88-E89EFC08F124}"/>
              </a:ext>
            </a:extLst>
          </p:cNvPr>
          <p:cNvSpPr txBox="1"/>
          <p:nvPr/>
        </p:nvSpPr>
        <p:spPr>
          <a:xfrm>
            <a:off x="3713475" y="4620494"/>
            <a:ext cx="1406154" cy="1785104"/>
          </a:xfrm>
          <a:prstGeom prst="rect">
            <a:avLst/>
          </a:prstGeom>
          <a:noFill/>
        </p:spPr>
        <p:txBody>
          <a:bodyPr wrap="square" rtlCol="0">
            <a:spAutoFit/>
          </a:bodyPr>
          <a:lstStyle/>
          <a:p>
            <a:r>
              <a:rPr lang="en-US" sz="1000">
                <a:solidFill>
                  <a:srgbClr val="00B0F0"/>
                </a:solidFill>
                <a:latin typeface="Comic Sans MS" panose="030F0702030302020204" pitchFamily="66" charset="0"/>
              </a:rPr>
              <a:t>struct</a:t>
            </a:r>
            <a:r>
              <a:rPr lang="en-US" sz="1000">
                <a:solidFill>
                  <a:schemeClr val="bg2"/>
                </a:solidFill>
                <a:latin typeface="Comic Sans MS" panose="030F0702030302020204" pitchFamily="66" charset="0"/>
              </a:rPr>
              <a:t> </a:t>
            </a:r>
            <a:r>
              <a:rPr lang="en-US" sz="1200" b="1">
                <a:solidFill>
                  <a:schemeClr val="bg2"/>
                </a:solidFill>
                <a:latin typeface="Comic Sans MS" panose="030F0702030302020204" pitchFamily="66" charset="0"/>
              </a:rPr>
              <a:t>EPROCESS</a:t>
            </a:r>
          </a:p>
          <a:p>
            <a:r>
              <a:rPr lang="en-US" sz="1200">
                <a:solidFill>
                  <a:schemeClr val="bg2"/>
                </a:solidFill>
                <a:latin typeface="Comic Sans MS" panose="030F0702030302020204" pitchFamily="66" charset="0"/>
              </a:rPr>
              <a:t>{</a:t>
            </a:r>
          </a:p>
          <a:p>
            <a:r>
              <a:rPr lang="en-US" sz="12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r>
              <a:rPr lang="en-US" sz="1000">
                <a:solidFill>
                  <a:schemeClr val="bg2"/>
                </a:solidFill>
                <a:latin typeface="Comic Sans MS" panose="030F0702030302020204" pitchFamily="66" charset="0"/>
              </a:rPr>
              <a:t>LIST_ENTRY </a:t>
            </a:r>
            <a:r>
              <a:rPr lang="en-US" sz="700" u="sng">
                <a:solidFill>
                  <a:srgbClr val="00B050"/>
                </a:solidFill>
                <a:latin typeface="Comic Sans MS" panose="030F0702030302020204" pitchFamily="66" charset="0"/>
              </a:rPr>
              <a:t>0x1d8</a:t>
            </a:r>
            <a:endParaRPr lang="en-US" sz="1000" u="sng">
              <a:solidFill>
                <a:srgbClr val="00B050"/>
              </a:solidFill>
              <a:latin typeface="Comic Sans MS" panose="030F0702030302020204" pitchFamily="66" charset="0"/>
            </a:endParaRPr>
          </a:p>
          <a:p>
            <a:r>
              <a:rPr lang="en-US" sz="1000">
                <a:solidFill>
                  <a:schemeClr val="bg2"/>
                </a:solidFill>
                <a:latin typeface="Comic Sans MS" panose="030F0702030302020204" pitchFamily="66" charset="0"/>
              </a:rPr>
              <a:t>  {</a:t>
            </a:r>
          </a:p>
          <a:p>
            <a:r>
              <a:rPr lang="en-US" sz="1000">
                <a:solidFill>
                  <a:schemeClr val="bg2"/>
                </a:solidFill>
                <a:latin typeface="Comic Sans MS" panose="030F0702030302020204" pitchFamily="66" charset="0"/>
              </a:rPr>
              <a:t>     </a:t>
            </a:r>
            <a:r>
              <a:rPr lang="en-US" sz="1000">
                <a:solidFill>
                  <a:srgbClr val="92D050"/>
                </a:solidFill>
                <a:latin typeface="Comic Sans MS" panose="030F0702030302020204" pitchFamily="66" charset="0"/>
              </a:rPr>
              <a:t>FLINK</a:t>
            </a:r>
          </a:p>
          <a:p>
            <a:r>
              <a:rPr lang="en-US" sz="1000">
                <a:solidFill>
                  <a:srgbClr val="92D050"/>
                </a:solidFill>
                <a:latin typeface="Comic Sans MS" panose="030F0702030302020204" pitchFamily="66" charset="0"/>
              </a:rPr>
              <a:t>     BLINK</a:t>
            </a:r>
          </a:p>
          <a:p>
            <a:r>
              <a:rPr lang="en-US" sz="10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endParaRPr lang="en-US" sz="1400">
              <a:solidFill>
                <a:schemeClr val="bg2"/>
              </a:solidFill>
              <a:latin typeface="Comic Sans MS" panose="030F0702030302020204" pitchFamily="66" charset="0"/>
            </a:endParaRPr>
          </a:p>
          <a:p>
            <a:r>
              <a:rPr lang="en-US" sz="1200">
                <a:solidFill>
                  <a:schemeClr val="bg2"/>
                </a:solidFill>
                <a:latin typeface="Comic Sans MS" panose="030F0702030302020204" pitchFamily="66" charset="0"/>
              </a:rPr>
              <a:t>}</a:t>
            </a:r>
          </a:p>
        </p:txBody>
      </p:sp>
      <p:sp>
        <p:nvSpPr>
          <p:cNvPr id="65" name="Rectangle 64">
            <a:extLst>
              <a:ext uri="{FF2B5EF4-FFF2-40B4-BE49-F238E27FC236}">
                <a16:creationId xmlns:a16="http://schemas.microsoft.com/office/drawing/2014/main" id="{BC5B075A-1048-4998-B379-37DC02537361}"/>
              </a:ext>
            </a:extLst>
          </p:cNvPr>
          <p:cNvSpPr/>
          <p:nvPr/>
        </p:nvSpPr>
        <p:spPr>
          <a:xfrm>
            <a:off x="3775526" y="4585133"/>
            <a:ext cx="1268973" cy="1820465"/>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D752C75-7522-48B4-8A6E-FBE3B0A046D1}"/>
              </a:ext>
            </a:extLst>
          </p:cNvPr>
          <p:cNvSpPr/>
          <p:nvPr/>
        </p:nvSpPr>
        <p:spPr>
          <a:xfrm>
            <a:off x="4694556" y="5579085"/>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73E18FC-3170-4524-8132-170F6CDB97A3}"/>
              </a:ext>
            </a:extLst>
          </p:cNvPr>
          <p:cNvSpPr/>
          <p:nvPr/>
        </p:nvSpPr>
        <p:spPr>
          <a:xfrm>
            <a:off x="4694556" y="5766696"/>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A50251F4-3917-47C5-84B3-586A2B9F9397}"/>
              </a:ext>
            </a:extLst>
          </p:cNvPr>
          <p:cNvSpPr txBox="1"/>
          <p:nvPr/>
        </p:nvSpPr>
        <p:spPr>
          <a:xfrm>
            <a:off x="8592875" y="4620494"/>
            <a:ext cx="1406154" cy="1785104"/>
          </a:xfrm>
          <a:prstGeom prst="rect">
            <a:avLst/>
          </a:prstGeom>
          <a:noFill/>
        </p:spPr>
        <p:txBody>
          <a:bodyPr wrap="square" rtlCol="0">
            <a:spAutoFit/>
          </a:bodyPr>
          <a:lstStyle/>
          <a:p>
            <a:r>
              <a:rPr lang="en-US" sz="1000">
                <a:solidFill>
                  <a:srgbClr val="00B0F0"/>
                </a:solidFill>
                <a:latin typeface="Comic Sans MS" panose="030F0702030302020204" pitchFamily="66" charset="0"/>
              </a:rPr>
              <a:t>struct</a:t>
            </a:r>
            <a:r>
              <a:rPr lang="en-US" sz="1000">
                <a:solidFill>
                  <a:schemeClr val="bg2"/>
                </a:solidFill>
                <a:latin typeface="Comic Sans MS" panose="030F0702030302020204" pitchFamily="66" charset="0"/>
              </a:rPr>
              <a:t> </a:t>
            </a:r>
            <a:r>
              <a:rPr lang="en-US" sz="1200" b="1">
                <a:solidFill>
                  <a:schemeClr val="bg2"/>
                </a:solidFill>
                <a:latin typeface="Comic Sans MS" panose="030F0702030302020204" pitchFamily="66" charset="0"/>
              </a:rPr>
              <a:t>EPROCESS</a:t>
            </a:r>
          </a:p>
          <a:p>
            <a:r>
              <a:rPr lang="en-US" sz="1200">
                <a:solidFill>
                  <a:schemeClr val="bg2"/>
                </a:solidFill>
                <a:latin typeface="Comic Sans MS" panose="030F0702030302020204" pitchFamily="66" charset="0"/>
              </a:rPr>
              <a:t>{</a:t>
            </a:r>
          </a:p>
          <a:p>
            <a:r>
              <a:rPr lang="en-US" sz="12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r>
              <a:rPr lang="en-US" sz="1000">
                <a:solidFill>
                  <a:schemeClr val="bg2"/>
                </a:solidFill>
                <a:latin typeface="Comic Sans MS" panose="030F0702030302020204" pitchFamily="66" charset="0"/>
              </a:rPr>
              <a:t>LIST_ENTRY </a:t>
            </a:r>
            <a:r>
              <a:rPr lang="en-US" sz="700" u="sng">
                <a:solidFill>
                  <a:srgbClr val="00B050"/>
                </a:solidFill>
                <a:latin typeface="Comic Sans MS" panose="030F0702030302020204" pitchFamily="66" charset="0"/>
              </a:rPr>
              <a:t>0x1d8</a:t>
            </a:r>
            <a:endParaRPr lang="en-US" sz="1000" u="sng">
              <a:solidFill>
                <a:srgbClr val="00B050"/>
              </a:solidFill>
              <a:latin typeface="Comic Sans MS" panose="030F0702030302020204" pitchFamily="66" charset="0"/>
            </a:endParaRPr>
          </a:p>
          <a:p>
            <a:r>
              <a:rPr lang="en-US" sz="1000">
                <a:solidFill>
                  <a:schemeClr val="bg2"/>
                </a:solidFill>
                <a:latin typeface="Comic Sans MS" panose="030F0702030302020204" pitchFamily="66" charset="0"/>
              </a:rPr>
              <a:t>  {</a:t>
            </a:r>
          </a:p>
          <a:p>
            <a:r>
              <a:rPr lang="en-US" sz="1000">
                <a:solidFill>
                  <a:schemeClr val="bg2"/>
                </a:solidFill>
                <a:latin typeface="Comic Sans MS" panose="030F0702030302020204" pitchFamily="66" charset="0"/>
              </a:rPr>
              <a:t>     </a:t>
            </a:r>
            <a:r>
              <a:rPr lang="en-US" sz="1000">
                <a:solidFill>
                  <a:srgbClr val="92D050"/>
                </a:solidFill>
                <a:latin typeface="Comic Sans MS" panose="030F0702030302020204" pitchFamily="66" charset="0"/>
              </a:rPr>
              <a:t>FLINK</a:t>
            </a:r>
          </a:p>
          <a:p>
            <a:r>
              <a:rPr lang="en-US" sz="1000">
                <a:solidFill>
                  <a:srgbClr val="92D050"/>
                </a:solidFill>
                <a:latin typeface="Comic Sans MS" panose="030F0702030302020204" pitchFamily="66" charset="0"/>
              </a:rPr>
              <a:t>     BLINK</a:t>
            </a:r>
          </a:p>
          <a:p>
            <a:r>
              <a:rPr lang="en-US" sz="10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endParaRPr lang="en-US" sz="1400">
              <a:solidFill>
                <a:schemeClr val="bg2"/>
              </a:solidFill>
              <a:latin typeface="Comic Sans MS" panose="030F0702030302020204" pitchFamily="66" charset="0"/>
            </a:endParaRPr>
          </a:p>
          <a:p>
            <a:r>
              <a:rPr lang="en-US" sz="1200">
                <a:solidFill>
                  <a:schemeClr val="bg2"/>
                </a:solidFill>
                <a:latin typeface="Comic Sans MS" panose="030F0702030302020204" pitchFamily="66" charset="0"/>
              </a:rPr>
              <a:t>}</a:t>
            </a:r>
          </a:p>
        </p:txBody>
      </p:sp>
      <p:sp>
        <p:nvSpPr>
          <p:cNvPr id="72" name="Rectangle 71">
            <a:extLst>
              <a:ext uri="{FF2B5EF4-FFF2-40B4-BE49-F238E27FC236}">
                <a16:creationId xmlns:a16="http://schemas.microsoft.com/office/drawing/2014/main" id="{D82EA73F-C303-4762-B4AD-F6641C76D23E}"/>
              </a:ext>
            </a:extLst>
          </p:cNvPr>
          <p:cNvSpPr/>
          <p:nvPr/>
        </p:nvSpPr>
        <p:spPr>
          <a:xfrm>
            <a:off x="8654926" y="4585133"/>
            <a:ext cx="1268973" cy="1820465"/>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EF5B3EB-511F-4CF8-B16B-9D18099643DB}"/>
              </a:ext>
            </a:extLst>
          </p:cNvPr>
          <p:cNvSpPr/>
          <p:nvPr/>
        </p:nvSpPr>
        <p:spPr>
          <a:xfrm>
            <a:off x="9573956" y="5579085"/>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16602D0-8484-4D6A-A356-4B3934FF635C}"/>
              </a:ext>
            </a:extLst>
          </p:cNvPr>
          <p:cNvSpPr/>
          <p:nvPr/>
        </p:nvSpPr>
        <p:spPr>
          <a:xfrm>
            <a:off x="9573956" y="5766696"/>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EDED2269-2C1F-41BB-BA43-2A76448E1C5A}"/>
              </a:ext>
            </a:extLst>
          </p:cNvPr>
          <p:cNvSpPr txBox="1"/>
          <p:nvPr/>
        </p:nvSpPr>
        <p:spPr>
          <a:xfrm>
            <a:off x="2139493" y="4620494"/>
            <a:ext cx="1406154" cy="1785104"/>
          </a:xfrm>
          <a:prstGeom prst="rect">
            <a:avLst/>
          </a:prstGeom>
          <a:noFill/>
        </p:spPr>
        <p:txBody>
          <a:bodyPr wrap="square" rtlCol="0">
            <a:spAutoFit/>
          </a:bodyPr>
          <a:lstStyle/>
          <a:p>
            <a:r>
              <a:rPr lang="en-US" sz="1000">
                <a:solidFill>
                  <a:srgbClr val="00B0F0"/>
                </a:solidFill>
                <a:latin typeface="Comic Sans MS" panose="030F0702030302020204" pitchFamily="66" charset="0"/>
              </a:rPr>
              <a:t>struct</a:t>
            </a:r>
            <a:r>
              <a:rPr lang="en-US" sz="1000">
                <a:solidFill>
                  <a:schemeClr val="bg2"/>
                </a:solidFill>
                <a:latin typeface="Comic Sans MS" panose="030F0702030302020204" pitchFamily="66" charset="0"/>
              </a:rPr>
              <a:t> </a:t>
            </a:r>
            <a:r>
              <a:rPr lang="en-US" sz="1200" b="1">
                <a:solidFill>
                  <a:schemeClr val="bg2"/>
                </a:solidFill>
                <a:latin typeface="Comic Sans MS" panose="030F0702030302020204" pitchFamily="66" charset="0"/>
              </a:rPr>
              <a:t>EPROCESS</a:t>
            </a:r>
          </a:p>
          <a:p>
            <a:r>
              <a:rPr lang="en-US" sz="1200">
                <a:solidFill>
                  <a:schemeClr val="bg2"/>
                </a:solidFill>
                <a:latin typeface="Comic Sans MS" panose="030F0702030302020204" pitchFamily="66" charset="0"/>
              </a:rPr>
              <a:t>{</a:t>
            </a:r>
          </a:p>
          <a:p>
            <a:r>
              <a:rPr lang="en-US" sz="12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r>
              <a:rPr lang="en-US" sz="1000">
                <a:solidFill>
                  <a:schemeClr val="bg2"/>
                </a:solidFill>
                <a:latin typeface="Comic Sans MS" panose="030F0702030302020204" pitchFamily="66" charset="0"/>
              </a:rPr>
              <a:t>LIST_ENTRY </a:t>
            </a:r>
            <a:r>
              <a:rPr lang="en-US" sz="700" u="sng">
                <a:solidFill>
                  <a:srgbClr val="00B050"/>
                </a:solidFill>
                <a:latin typeface="Comic Sans MS" panose="030F0702030302020204" pitchFamily="66" charset="0"/>
              </a:rPr>
              <a:t>0x1d8</a:t>
            </a:r>
            <a:endParaRPr lang="en-US" sz="1000" u="sng">
              <a:solidFill>
                <a:srgbClr val="00B050"/>
              </a:solidFill>
              <a:latin typeface="Comic Sans MS" panose="030F0702030302020204" pitchFamily="66" charset="0"/>
            </a:endParaRPr>
          </a:p>
          <a:p>
            <a:r>
              <a:rPr lang="en-US" sz="1000">
                <a:solidFill>
                  <a:schemeClr val="bg2"/>
                </a:solidFill>
                <a:latin typeface="Comic Sans MS" panose="030F0702030302020204" pitchFamily="66" charset="0"/>
              </a:rPr>
              <a:t>  {</a:t>
            </a:r>
          </a:p>
          <a:p>
            <a:r>
              <a:rPr lang="en-US" sz="1000">
                <a:solidFill>
                  <a:schemeClr val="bg2"/>
                </a:solidFill>
                <a:latin typeface="Comic Sans MS" panose="030F0702030302020204" pitchFamily="66" charset="0"/>
              </a:rPr>
              <a:t>     </a:t>
            </a:r>
            <a:r>
              <a:rPr lang="en-US" sz="1000">
                <a:solidFill>
                  <a:srgbClr val="92D050"/>
                </a:solidFill>
                <a:latin typeface="Comic Sans MS" panose="030F0702030302020204" pitchFamily="66" charset="0"/>
              </a:rPr>
              <a:t>FLINK</a:t>
            </a:r>
          </a:p>
          <a:p>
            <a:r>
              <a:rPr lang="en-US" sz="1000">
                <a:solidFill>
                  <a:srgbClr val="92D050"/>
                </a:solidFill>
                <a:latin typeface="Comic Sans MS" panose="030F0702030302020204" pitchFamily="66" charset="0"/>
              </a:rPr>
              <a:t>     BLINK</a:t>
            </a:r>
          </a:p>
          <a:p>
            <a:r>
              <a:rPr lang="en-US" sz="10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endParaRPr lang="en-US" sz="1400">
              <a:solidFill>
                <a:schemeClr val="bg2"/>
              </a:solidFill>
              <a:latin typeface="Comic Sans MS" panose="030F0702030302020204" pitchFamily="66" charset="0"/>
            </a:endParaRPr>
          </a:p>
          <a:p>
            <a:r>
              <a:rPr lang="en-US" sz="1200">
                <a:solidFill>
                  <a:schemeClr val="bg2"/>
                </a:solidFill>
                <a:latin typeface="Comic Sans MS" panose="030F0702030302020204" pitchFamily="66" charset="0"/>
              </a:rPr>
              <a:t>}</a:t>
            </a:r>
          </a:p>
        </p:txBody>
      </p:sp>
      <p:sp>
        <p:nvSpPr>
          <p:cNvPr id="76" name="Rectangle 75">
            <a:extLst>
              <a:ext uri="{FF2B5EF4-FFF2-40B4-BE49-F238E27FC236}">
                <a16:creationId xmlns:a16="http://schemas.microsoft.com/office/drawing/2014/main" id="{32C9FF17-AF1B-4B37-A74C-AE14E2C10252}"/>
              </a:ext>
            </a:extLst>
          </p:cNvPr>
          <p:cNvSpPr/>
          <p:nvPr/>
        </p:nvSpPr>
        <p:spPr>
          <a:xfrm>
            <a:off x="2201544" y="4585133"/>
            <a:ext cx="1268973" cy="1820465"/>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B3E7FC2-DBCA-4A4F-B887-FC289BD39613}"/>
              </a:ext>
            </a:extLst>
          </p:cNvPr>
          <p:cNvSpPr/>
          <p:nvPr/>
        </p:nvSpPr>
        <p:spPr>
          <a:xfrm>
            <a:off x="3120574" y="5579085"/>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3682A65-253D-4A7E-8C83-C844D9FC5034}"/>
              </a:ext>
            </a:extLst>
          </p:cNvPr>
          <p:cNvSpPr/>
          <p:nvPr/>
        </p:nvSpPr>
        <p:spPr>
          <a:xfrm>
            <a:off x="3120574" y="5766696"/>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Connector: Elbow 164">
            <a:extLst>
              <a:ext uri="{FF2B5EF4-FFF2-40B4-BE49-F238E27FC236}">
                <a16:creationId xmlns:a16="http://schemas.microsoft.com/office/drawing/2014/main" id="{77033F4F-8FF2-4DC9-9436-0DF7EE18B4A3}"/>
              </a:ext>
            </a:extLst>
          </p:cNvPr>
          <p:cNvCxnSpPr>
            <a:stCxn id="67" idx="3"/>
            <a:endCxn id="55" idx="0"/>
          </p:cNvCxnSpPr>
          <p:nvPr/>
        </p:nvCxnSpPr>
        <p:spPr>
          <a:xfrm flipV="1">
            <a:off x="4868728" y="5579085"/>
            <a:ext cx="1548100" cy="79829"/>
          </a:xfrm>
          <a:prstGeom prst="bentConnector4">
            <a:avLst>
              <a:gd name="adj1" fmla="val 22928"/>
              <a:gd name="adj2" fmla="val 346590"/>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69" name="Connector: Elbow 168">
            <a:extLst>
              <a:ext uri="{FF2B5EF4-FFF2-40B4-BE49-F238E27FC236}">
                <a16:creationId xmlns:a16="http://schemas.microsoft.com/office/drawing/2014/main" id="{CC4627FB-FA6E-4F2C-B910-98FE9702C4BB}"/>
              </a:ext>
            </a:extLst>
          </p:cNvPr>
          <p:cNvCxnSpPr>
            <a:stCxn id="77" idx="3"/>
            <a:endCxn id="67" idx="0"/>
          </p:cNvCxnSpPr>
          <p:nvPr/>
        </p:nvCxnSpPr>
        <p:spPr>
          <a:xfrm flipV="1">
            <a:off x="3294746" y="5579085"/>
            <a:ext cx="1486896" cy="79829"/>
          </a:xfrm>
          <a:prstGeom prst="bentConnector4">
            <a:avLst>
              <a:gd name="adj1" fmla="val 22089"/>
              <a:gd name="adj2" fmla="val 346590"/>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73" name="Connector: Elbow 172">
            <a:extLst>
              <a:ext uri="{FF2B5EF4-FFF2-40B4-BE49-F238E27FC236}">
                <a16:creationId xmlns:a16="http://schemas.microsoft.com/office/drawing/2014/main" id="{33D3C089-0C85-4227-B6DC-8AD08AD754AB}"/>
              </a:ext>
            </a:extLst>
          </p:cNvPr>
          <p:cNvCxnSpPr>
            <a:stCxn id="55" idx="3"/>
            <a:endCxn id="73" idx="0"/>
          </p:cNvCxnSpPr>
          <p:nvPr/>
        </p:nvCxnSpPr>
        <p:spPr>
          <a:xfrm flipV="1">
            <a:off x="6503914" y="5579085"/>
            <a:ext cx="3157128" cy="79829"/>
          </a:xfrm>
          <a:prstGeom prst="bentConnector4">
            <a:avLst>
              <a:gd name="adj1" fmla="val 11110"/>
              <a:gd name="adj2" fmla="val 342612"/>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1903D0BC-5DC9-4D65-9843-578F4588236E}"/>
              </a:ext>
            </a:extLst>
          </p:cNvPr>
          <p:cNvCxnSpPr>
            <a:stCxn id="73" idx="3"/>
            <a:endCxn id="77" idx="0"/>
          </p:cNvCxnSpPr>
          <p:nvPr/>
        </p:nvCxnSpPr>
        <p:spPr>
          <a:xfrm flipH="1" flipV="1">
            <a:off x="3207660" y="5579085"/>
            <a:ext cx="6540468" cy="79829"/>
          </a:xfrm>
          <a:prstGeom prst="bentConnector4">
            <a:avLst>
              <a:gd name="adj1" fmla="val -5048"/>
              <a:gd name="adj2" fmla="val 1579538"/>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7" name="Connector: Elbow 186">
            <a:extLst>
              <a:ext uri="{FF2B5EF4-FFF2-40B4-BE49-F238E27FC236}">
                <a16:creationId xmlns:a16="http://schemas.microsoft.com/office/drawing/2014/main" id="{A090D484-EC46-497A-A668-4C8C15B568CB}"/>
              </a:ext>
            </a:extLst>
          </p:cNvPr>
          <p:cNvCxnSpPr>
            <a:stCxn id="69" idx="1"/>
            <a:endCxn id="78" idx="2"/>
          </p:cNvCxnSpPr>
          <p:nvPr/>
        </p:nvCxnSpPr>
        <p:spPr>
          <a:xfrm rot="10800000" flipV="1">
            <a:off x="3207660" y="5846525"/>
            <a:ext cx="1486896" cy="79828"/>
          </a:xfrm>
          <a:prstGeom prst="bentConnector4">
            <a:avLst>
              <a:gd name="adj1" fmla="val 71557"/>
              <a:gd name="adj2" fmla="val 386366"/>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91" name="Connector: Elbow 190">
            <a:extLst>
              <a:ext uri="{FF2B5EF4-FFF2-40B4-BE49-F238E27FC236}">
                <a16:creationId xmlns:a16="http://schemas.microsoft.com/office/drawing/2014/main" id="{004B31E9-7AE6-4DAE-B86E-EC7AC8CDB922}"/>
              </a:ext>
            </a:extLst>
          </p:cNvPr>
          <p:cNvCxnSpPr>
            <a:stCxn id="56" idx="1"/>
            <a:endCxn id="69" idx="2"/>
          </p:cNvCxnSpPr>
          <p:nvPr/>
        </p:nvCxnSpPr>
        <p:spPr>
          <a:xfrm rot="10800000" flipV="1">
            <a:off x="4781642" y="5846525"/>
            <a:ext cx="1548100" cy="79828"/>
          </a:xfrm>
          <a:prstGeom prst="bentConnector4">
            <a:avLst>
              <a:gd name="adj1" fmla="val 71251"/>
              <a:gd name="adj2" fmla="val 386366"/>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96" name="Connector: Elbow 195">
            <a:extLst>
              <a:ext uri="{FF2B5EF4-FFF2-40B4-BE49-F238E27FC236}">
                <a16:creationId xmlns:a16="http://schemas.microsoft.com/office/drawing/2014/main" id="{02D06F97-F874-46DC-A5BC-B6478307C0A1}"/>
              </a:ext>
            </a:extLst>
          </p:cNvPr>
          <p:cNvCxnSpPr>
            <a:stCxn id="74" idx="1"/>
            <a:endCxn id="56" idx="2"/>
          </p:cNvCxnSpPr>
          <p:nvPr/>
        </p:nvCxnSpPr>
        <p:spPr>
          <a:xfrm rot="10800000" flipV="1">
            <a:off x="6416828" y="5846525"/>
            <a:ext cx="3157128" cy="79828"/>
          </a:xfrm>
          <a:prstGeom prst="bentConnector4">
            <a:avLst>
              <a:gd name="adj1" fmla="val 34139"/>
              <a:gd name="adj2" fmla="val 386366"/>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C367F0C4-DFF9-464F-BE15-3A0663B9F47D}"/>
              </a:ext>
            </a:extLst>
          </p:cNvPr>
          <p:cNvCxnSpPr>
            <a:stCxn id="78" idx="1"/>
            <a:endCxn id="74" idx="2"/>
          </p:cNvCxnSpPr>
          <p:nvPr/>
        </p:nvCxnSpPr>
        <p:spPr>
          <a:xfrm rot="10800000" flipH="1" flipV="1">
            <a:off x="3120574" y="5846525"/>
            <a:ext cx="6540468" cy="79828"/>
          </a:xfrm>
          <a:prstGeom prst="bentConnector4">
            <a:avLst>
              <a:gd name="adj1" fmla="val -3495"/>
              <a:gd name="adj2" fmla="val 879551"/>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2" name="Connector: Elbow 201">
            <a:extLst>
              <a:ext uri="{FF2B5EF4-FFF2-40B4-BE49-F238E27FC236}">
                <a16:creationId xmlns:a16="http://schemas.microsoft.com/office/drawing/2014/main" id="{56EE29DC-CBE6-4169-A738-D6AA8385B7D9}"/>
              </a:ext>
            </a:extLst>
          </p:cNvPr>
          <p:cNvCxnSpPr>
            <a:stCxn id="60" idx="3"/>
            <a:endCxn id="60" idx="0"/>
          </p:cNvCxnSpPr>
          <p:nvPr/>
        </p:nvCxnSpPr>
        <p:spPr>
          <a:xfrm flipH="1" flipV="1">
            <a:off x="8038935" y="5579085"/>
            <a:ext cx="87086" cy="79829"/>
          </a:xfrm>
          <a:prstGeom prst="bentConnector4">
            <a:avLst>
              <a:gd name="adj1" fmla="val -77777"/>
              <a:gd name="adj2" fmla="val 253786"/>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Connector: Elbow 205">
            <a:extLst>
              <a:ext uri="{FF2B5EF4-FFF2-40B4-BE49-F238E27FC236}">
                <a16:creationId xmlns:a16="http://schemas.microsoft.com/office/drawing/2014/main" id="{3D55A951-8621-44E4-8014-E8067BCC66E1}"/>
              </a:ext>
            </a:extLst>
          </p:cNvPr>
          <p:cNvCxnSpPr>
            <a:stCxn id="61" idx="1"/>
            <a:endCxn id="60" idx="1"/>
          </p:cNvCxnSpPr>
          <p:nvPr/>
        </p:nvCxnSpPr>
        <p:spPr>
          <a:xfrm rot="10800000">
            <a:off x="7951849" y="5658915"/>
            <a:ext cx="12700" cy="187611"/>
          </a:xfrm>
          <a:prstGeom prst="bentConnector3">
            <a:avLst>
              <a:gd name="adj1" fmla="val 1266669"/>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034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Keylogger</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4024125"/>
          </a:xfrm>
        </p:spPr>
        <p:txBody>
          <a:bodyPr>
            <a:normAutofit/>
          </a:bodyPr>
          <a:lstStyle/>
          <a:p>
            <a:pPr marL="0" indent="0" algn="ctr">
              <a:buNone/>
            </a:pPr>
            <a:r>
              <a:rPr lang="en-US" sz="1800">
                <a:solidFill>
                  <a:schemeClr val="bg1"/>
                </a:solidFill>
              </a:rPr>
              <a:t>“Keystroke interception in kernel mode: The Windows keyboard driver stack routes all keystrokes through a device object called \Device\KeyboardClass0. By attaching a driver to this device and registering a CompletionRoutine (a callback executed after an IRP has been processed by lower drivers, allowing access to data before it reaches the next stage), we can capture raw keystroke data before it propagates to user-mode applications like text editors or browsers.”</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rgbClr val="FFC000"/>
            </a:outerShdw>
          </a:effectLst>
        </p:spPr>
      </p:pic>
      <p:sp>
        <p:nvSpPr>
          <p:cNvPr id="5" name="TextBox 4">
            <a:extLst>
              <a:ext uri="{FF2B5EF4-FFF2-40B4-BE49-F238E27FC236}">
                <a16:creationId xmlns:a16="http://schemas.microsoft.com/office/drawing/2014/main" id="{FE2EA85E-E43A-44A7-A0CD-71C427C4EAFD}"/>
              </a:ext>
            </a:extLst>
          </p:cNvPr>
          <p:cNvSpPr txBox="1"/>
          <p:nvPr/>
        </p:nvSpPr>
        <p:spPr>
          <a:xfrm>
            <a:off x="2236887" y="277091"/>
            <a:ext cx="617477" cy="707886"/>
          </a:xfrm>
          <a:prstGeom prst="rect">
            <a:avLst/>
          </a:prstGeom>
          <a:noFill/>
        </p:spPr>
        <p:txBody>
          <a:bodyPr wrap="none" rtlCol="0">
            <a:spAutoFit/>
          </a:bodyPr>
          <a:lstStyle/>
          <a:p>
            <a:r>
              <a:rPr lang="en-US" sz="4000" b="1">
                <a:solidFill>
                  <a:schemeClr val="bg1"/>
                </a:solidFill>
              </a:rPr>
              <a:t>III</a:t>
            </a:r>
          </a:p>
        </p:txBody>
      </p:sp>
      <p:sp>
        <p:nvSpPr>
          <p:cNvPr id="8" name="Rectangle 7">
            <a:extLst>
              <a:ext uri="{FF2B5EF4-FFF2-40B4-BE49-F238E27FC236}">
                <a16:creationId xmlns:a16="http://schemas.microsoft.com/office/drawing/2014/main" id="{81A795C9-71EE-484B-8A9E-BA79138DB4B2}"/>
              </a:ext>
            </a:extLst>
          </p:cNvPr>
          <p:cNvSpPr/>
          <p:nvPr/>
        </p:nvSpPr>
        <p:spPr>
          <a:xfrm>
            <a:off x="1807598" y="3951621"/>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82ADC2A-7D32-4D2F-A6CF-4744D30460AF}"/>
              </a:ext>
            </a:extLst>
          </p:cNvPr>
          <p:cNvSpPr/>
          <p:nvPr/>
        </p:nvSpPr>
        <p:spPr>
          <a:xfrm>
            <a:off x="1881805" y="4194892"/>
            <a:ext cx="2581977" cy="916118"/>
          </a:xfrm>
          <a:prstGeom prst="rect">
            <a:avLst/>
          </a:prstGeom>
          <a:noFill/>
          <a:ln w="19050">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Keyboard Class Driver</a:t>
            </a:r>
          </a:p>
          <a:p>
            <a:pPr algn="ctr"/>
            <a:r>
              <a:rPr lang="en-US" sz="1400"/>
              <a:t>(kbdclass.sys)</a:t>
            </a:r>
          </a:p>
          <a:p>
            <a:pPr algn="ctr"/>
            <a:r>
              <a:rPr lang="en-US" sz="1400">
                <a:solidFill>
                  <a:srgbClr val="FFFF00"/>
                </a:solidFill>
              </a:rPr>
              <a:t>\Device\KeyboardClass0</a:t>
            </a:r>
          </a:p>
        </p:txBody>
      </p:sp>
      <p:sp>
        <p:nvSpPr>
          <p:cNvPr id="34" name="Rectangle 33">
            <a:extLst>
              <a:ext uri="{FF2B5EF4-FFF2-40B4-BE49-F238E27FC236}">
                <a16:creationId xmlns:a16="http://schemas.microsoft.com/office/drawing/2014/main" id="{8D1DEFED-B272-4EA9-83D2-373C1B28D91D}"/>
              </a:ext>
            </a:extLst>
          </p:cNvPr>
          <p:cNvSpPr/>
          <p:nvPr/>
        </p:nvSpPr>
        <p:spPr>
          <a:xfrm>
            <a:off x="7728220" y="4194892"/>
            <a:ext cx="2581977" cy="561400"/>
          </a:xfrm>
          <a:prstGeom prst="rect">
            <a:avLst/>
          </a:prstGeom>
          <a:noFill/>
          <a:ln w="19050">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Keyboard Port Driver</a:t>
            </a:r>
          </a:p>
          <a:p>
            <a:pPr algn="ctr"/>
            <a:r>
              <a:rPr lang="en-US" sz="1400"/>
              <a:t>(i8042prt.sys)</a:t>
            </a:r>
          </a:p>
        </p:txBody>
      </p:sp>
      <p:sp>
        <p:nvSpPr>
          <p:cNvPr id="36" name="Rectangle 35">
            <a:extLst>
              <a:ext uri="{FF2B5EF4-FFF2-40B4-BE49-F238E27FC236}">
                <a16:creationId xmlns:a16="http://schemas.microsoft.com/office/drawing/2014/main" id="{B68F0A98-F6B2-4234-AD15-7BAEB9B7001B}"/>
              </a:ext>
            </a:extLst>
          </p:cNvPr>
          <p:cNvSpPr/>
          <p:nvPr/>
        </p:nvSpPr>
        <p:spPr>
          <a:xfrm>
            <a:off x="7728218" y="5999296"/>
            <a:ext cx="2581977" cy="56140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Physical Keyboard</a:t>
            </a:r>
          </a:p>
        </p:txBody>
      </p:sp>
      <p:sp>
        <p:nvSpPr>
          <p:cNvPr id="37" name="Rectangle 36">
            <a:extLst>
              <a:ext uri="{FF2B5EF4-FFF2-40B4-BE49-F238E27FC236}">
                <a16:creationId xmlns:a16="http://schemas.microsoft.com/office/drawing/2014/main" id="{1FD1944C-002E-4BE4-BD23-CD3D5CD84425}"/>
              </a:ext>
            </a:extLst>
          </p:cNvPr>
          <p:cNvSpPr/>
          <p:nvPr/>
        </p:nvSpPr>
        <p:spPr>
          <a:xfrm>
            <a:off x="5007141" y="5008288"/>
            <a:ext cx="2581977" cy="56140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Keylogger Driver</a:t>
            </a:r>
          </a:p>
          <a:p>
            <a:pPr algn="ctr"/>
            <a:r>
              <a:rPr lang="en-US" sz="1400">
                <a:solidFill>
                  <a:srgbClr val="FFFF00"/>
                </a:solidFill>
              </a:rPr>
              <a:t>\Device\My Keylogger</a:t>
            </a:r>
          </a:p>
        </p:txBody>
      </p:sp>
      <p:sp>
        <p:nvSpPr>
          <p:cNvPr id="38" name="Rectangle 37">
            <a:extLst>
              <a:ext uri="{FF2B5EF4-FFF2-40B4-BE49-F238E27FC236}">
                <a16:creationId xmlns:a16="http://schemas.microsoft.com/office/drawing/2014/main" id="{FEE64605-96B4-46FB-9A02-2A16E0C6216E}"/>
              </a:ext>
            </a:extLst>
          </p:cNvPr>
          <p:cNvSpPr/>
          <p:nvPr/>
        </p:nvSpPr>
        <p:spPr>
          <a:xfrm>
            <a:off x="4805011" y="4474989"/>
            <a:ext cx="2581977" cy="561400"/>
          </a:xfrm>
          <a:prstGeom prst="rect">
            <a:avLst/>
          </a:prstGeom>
          <a:noFill/>
          <a:ln w="19050">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Keyboard Filter Drivers</a:t>
            </a:r>
          </a:p>
          <a:p>
            <a:pPr algn="ctr"/>
            <a:r>
              <a:rPr lang="en-US" sz="1400"/>
              <a:t>(Optional 1..N)</a:t>
            </a:r>
          </a:p>
        </p:txBody>
      </p:sp>
      <p:sp>
        <p:nvSpPr>
          <p:cNvPr id="40" name="TextBox 39">
            <a:extLst>
              <a:ext uri="{FF2B5EF4-FFF2-40B4-BE49-F238E27FC236}">
                <a16:creationId xmlns:a16="http://schemas.microsoft.com/office/drawing/2014/main" id="{58D51012-5AFF-4633-AC5D-08DD19C2FEF9}"/>
              </a:ext>
            </a:extLst>
          </p:cNvPr>
          <p:cNvSpPr txBox="1"/>
          <p:nvPr/>
        </p:nvSpPr>
        <p:spPr>
          <a:xfrm>
            <a:off x="4878258" y="5584968"/>
            <a:ext cx="2783481" cy="600164"/>
          </a:xfrm>
          <a:prstGeom prst="rect">
            <a:avLst/>
          </a:prstGeom>
          <a:noFill/>
        </p:spPr>
        <p:txBody>
          <a:bodyPr wrap="square" rtlCol="0">
            <a:spAutoFit/>
          </a:bodyPr>
          <a:lstStyle/>
          <a:p>
            <a:pPr algn="just"/>
            <a:r>
              <a:rPr lang="en-US" sz="1100">
                <a:solidFill>
                  <a:schemeClr val="bg1"/>
                </a:solidFill>
              </a:rPr>
              <a:t>Attached to intercept IRP_MJ_READ requests and set a CompletionRoutine  to capture keystroke data.</a:t>
            </a:r>
          </a:p>
        </p:txBody>
      </p:sp>
      <p:sp>
        <p:nvSpPr>
          <p:cNvPr id="69" name="Rectangle 68">
            <a:extLst>
              <a:ext uri="{FF2B5EF4-FFF2-40B4-BE49-F238E27FC236}">
                <a16:creationId xmlns:a16="http://schemas.microsoft.com/office/drawing/2014/main" id="{D3A7B6C9-D058-4F48-B7F5-445CB39F795B}"/>
              </a:ext>
            </a:extLst>
          </p:cNvPr>
          <p:cNvSpPr/>
          <p:nvPr/>
        </p:nvSpPr>
        <p:spPr>
          <a:xfrm>
            <a:off x="1881805" y="5999296"/>
            <a:ext cx="2581977" cy="56140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User Mode</a:t>
            </a:r>
          </a:p>
        </p:txBody>
      </p:sp>
      <p:cxnSp>
        <p:nvCxnSpPr>
          <p:cNvPr id="89" name="Straight Arrow Connector 88">
            <a:extLst>
              <a:ext uri="{FF2B5EF4-FFF2-40B4-BE49-F238E27FC236}">
                <a16:creationId xmlns:a16="http://schemas.microsoft.com/office/drawing/2014/main" id="{5E2382DD-1829-4069-B98B-725D699BFF25}"/>
              </a:ext>
            </a:extLst>
          </p:cNvPr>
          <p:cNvCxnSpPr>
            <a:cxnSpLocks/>
            <a:stCxn id="4" idx="2"/>
            <a:endCxn id="69" idx="0"/>
          </p:cNvCxnSpPr>
          <p:nvPr/>
        </p:nvCxnSpPr>
        <p:spPr>
          <a:xfrm>
            <a:off x="3172794" y="5111010"/>
            <a:ext cx="0" cy="88828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CB74A8D-6DDF-4560-8428-01604C245792}"/>
              </a:ext>
            </a:extLst>
          </p:cNvPr>
          <p:cNvCxnSpPr>
            <a:stCxn id="36" idx="0"/>
            <a:endCxn id="34" idx="2"/>
          </p:cNvCxnSpPr>
          <p:nvPr/>
        </p:nvCxnSpPr>
        <p:spPr>
          <a:xfrm flipV="1">
            <a:off x="9019207" y="4756292"/>
            <a:ext cx="2" cy="1243004"/>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FD4CDBDB-ADC4-43D4-8FD7-619F71B5A143}"/>
              </a:ext>
            </a:extLst>
          </p:cNvPr>
          <p:cNvCxnSpPr>
            <a:cxnSpLocks/>
            <a:endCxn id="38" idx="3"/>
          </p:cNvCxnSpPr>
          <p:nvPr/>
        </p:nvCxnSpPr>
        <p:spPr>
          <a:xfrm rot="10800000" flipV="1">
            <a:off x="7386988" y="4507897"/>
            <a:ext cx="341232" cy="247792"/>
          </a:xfrm>
          <a:prstGeom prst="bentConnector3">
            <a:avLst/>
          </a:prstGeom>
          <a:ln>
            <a:solidFill>
              <a:srgbClr val="B76615"/>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6BF617D7-3D64-4DD5-BC87-6DA9AEEDD2F4}"/>
              </a:ext>
            </a:extLst>
          </p:cNvPr>
          <p:cNvCxnSpPr>
            <a:cxnSpLocks/>
            <a:stCxn id="38" idx="1"/>
            <a:endCxn id="4" idx="3"/>
          </p:cNvCxnSpPr>
          <p:nvPr/>
        </p:nvCxnSpPr>
        <p:spPr>
          <a:xfrm rot="10800000">
            <a:off x="4463783" y="4652951"/>
            <a:ext cx="341229" cy="102738"/>
          </a:xfrm>
          <a:prstGeom prst="bentConnector3">
            <a:avLst/>
          </a:prstGeom>
          <a:ln>
            <a:solidFill>
              <a:srgbClr val="B7661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235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Hide Folders</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4024125"/>
          </a:xfrm>
        </p:spPr>
        <p:txBody>
          <a:bodyPr>
            <a:normAutofit/>
          </a:bodyPr>
          <a:lstStyle/>
          <a:p>
            <a:pPr marL="0" indent="0" algn="ctr">
              <a:buNone/>
            </a:pPr>
            <a:r>
              <a:rPr lang="en-US" sz="1550">
                <a:solidFill>
                  <a:schemeClr val="bg1"/>
                </a:solidFill>
              </a:rPr>
              <a:t>“MiniFilters attach to the file system stack to filter I/O operations. </a:t>
            </a:r>
            <a:r>
              <a:rPr lang="en-US" sz="1550"/>
              <a:t>Using a PreOperation callback (triggered before the file system processes a request), access to files or directories can be explicitly denied by returning STATUS_ACCESS_DENIED or FLT_PREOP_COMPLETE. In the PostOperation callback (triggered after the request finishes), the DirectoryBuffer - which temporarily holds the directory listing - can be modified to remove specific entries, effectively making files and folders invisible to user-mode applications like File Explorer.”</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chemeClr val="accent1"/>
            </a:outerShdw>
          </a:effectLst>
        </p:spPr>
      </p:pic>
      <p:sp>
        <p:nvSpPr>
          <p:cNvPr id="5" name="TextBox 4">
            <a:extLst>
              <a:ext uri="{FF2B5EF4-FFF2-40B4-BE49-F238E27FC236}">
                <a16:creationId xmlns:a16="http://schemas.microsoft.com/office/drawing/2014/main" id="{FE2EA85E-E43A-44A7-A0CD-71C427C4EAFD}"/>
              </a:ext>
            </a:extLst>
          </p:cNvPr>
          <p:cNvSpPr txBox="1"/>
          <p:nvPr/>
        </p:nvSpPr>
        <p:spPr>
          <a:xfrm>
            <a:off x="2236887" y="277091"/>
            <a:ext cx="688009" cy="707886"/>
          </a:xfrm>
          <a:prstGeom prst="rect">
            <a:avLst/>
          </a:prstGeom>
          <a:noFill/>
        </p:spPr>
        <p:txBody>
          <a:bodyPr wrap="none" rtlCol="0">
            <a:spAutoFit/>
          </a:bodyPr>
          <a:lstStyle/>
          <a:p>
            <a:r>
              <a:rPr lang="en-US" sz="4000" b="1">
                <a:solidFill>
                  <a:schemeClr val="bg1"/>
                </a:solidFill>
              </a:rPr>
              <a:t>IV</a:t>
            </a:r>
          </a:p>
        </p:txBody>
      </p:sp>
      <p:sp>
        <p:nvSpPr>
          <p:cNvPr id="8" name="Rectangle 7">
            <a:extLst>
              <a:ext uri="{FF2B5EF4-FFF2-40B4-BE49-F238E27FC236}">
                <a16:creationId xmlns:a16="http://schemas.microsoft.com/office/drawing/2014/main" id="{81A795C9-71EE-484B-8A9E-BA79138DB4B2}"/>
              </a:ext>
            </a:extLst>
          </p:cNvPr>
          <p:cNvSpPr/>
          <p:nvPr/>
        </p:nvSpPr>
        <p:spPr>
          <a:xfrm>
            <a:off x="1807598" y="2728986"/>
            <a:ext cx="8576803" cy="402412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C3A3AD-A7C2-4E08-B949-1763E5C569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3127" y="2728986"/>
            <a:ext cx="4739359" cy="2819427"/>
          </a:xfrm>
          <a:prstGeom prst="rect">
            <a:avLst/>
          </a:prstGeom>
        </p:spPr>
      </p:pic>
      <p:pic>
        <p:nvPicPr>
          <p:cNvPr id="9" name="Picture 8">
            <a:extLst>
              <a:ext uri="{FF2B5EF4-FFF2-40B4-BE49-F238E27FC236}">
                <a16:creationId xmlns:a16="http://schemas.microsoft.com/office/drawing/2014/main" id="{2FB2EF4B-2D98-48A1-A0E4-8BCD5F8B7B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2150" y="2807745"/>
            <a:ext cx="2570911" cy="3780752"/>
          </a:xfrm>
          <a:prstGeom prst="rect">
            <a:avLst/>
          </a:prstGeom>
        </p:spPr>
      </p:pic>
      <p:pic>
        <p:nvPicPr>
          <p:cNvPr id="11" name="Picture 10">
            <a:extLst>
              <a:ext uri="{FF2B5EF4-FFF2-40B4-BE49-F238E27FC236}">
                <a16:creationId xmlns:a16="http://schemas.microsoft.com/office/drawing/2014/main" id="{D5A58E3C-3B6B-441C-B5CC-2F979772F5CC}"/>
              </a:ext>
            </a:extLst>
          </p:cNvPr>
          <p:cNvPicPr>
            <a:picLocks noChangeAspect="1"/>
          </p:cNvPicPr>
          <p:nvPr/>
        </p:nvPicPr>
        <p:blipFill rotWithShape="1">
          <a:blip r:embed="rId6">
            <a:extLst>
              <a:ext uri="{28A0092B-C50C-407E-A947-70E740481C1C}">
                <a14:useLocalDpi xmlns:a14="http://schemas.microsoft.com/office/drawing/2010/main" val="0"/>
              </a:ext>
            </a:extLst>
          </a:blip>
          <a:srcRect l="2849" t="2041" r="4081" b="2321"/>
          <a:stretch/>
        </p:blipFill>
        <p:spPr>
          <a:xfrm>
            <a:off x="9347310" y="5354585"/>
            <a:ext cx="891563" cy="1227563"/>
          </a:xfrm>
          <a:prstGeom prst="rect">
            <a:avLst/>
          </a:prstGeom>
        </p:spPr>
      </p:pic>
      <p:pic>
        <p:nvPicPr>
          <p:cNvPr id="13" name="Picture 12">
            <a:extLst>
              <a:ext uri="{FF2B5EF4-FFF2-40B4-BE49-F238E27FC236}">
                <a16:creationId xmlns:a16="http://schemas.microsoft.com/office/drawing/2014/main" id="{F180378B-4D16-46A3-8108-431FFA78BB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57547" y="5250910"/>
            <a:ext cx="4739359" cy="1457778"/>
          </a:xfrm>
          <a:prstGeom prst="rect">
            <a:avLst/>
          </a:prstGeom>
        </p:spPr>
      </p:pic>
      <p:sp>
        <p:nvSpPr>
          <p:cNvPr id="2" name="Rectangle 1">
            <a:extLst>
              <a:ext uri="{FF2B5EF4-FFF2-40B4-BE49-F238E27FC236}">
                <a16:creationId xmlns:a16="http://schemas.microsoft.com/office/drawing/2014/main" id="{C3BD25BE-7D6D-4BEA-8E44-C1102B4423D2}"/>
              </a:ext>
            </a:extLst>
          </p:cNvPr>
          <p:cNvSpPr/>
          <p:nvPr/>
        </p:nvSpPr>
        <p:spPr>
          <a:xfrm>
            <a:off x="1857547" y="5548413"/>
            <a:ext cx="4558791" cy="8627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6442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Hide Folders</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4024125"/>
          </a:xfrm>
        </p:spPr>
        <p:txBody>
          <a:bodyPr>
            <a:normAutofit/>
          </a:bodyPr>
          <a:lstStyle/>
          <a:p>
            <a:pPr marL="0" indent="0" algn="ctr">
              <a:buNone/>
            </a:pPr>
            <a:r>
              <a:rPr lang="en-US" sz="1550">
                <a:solidFill>
                  <a:schemeClr val="bg1"/>
                </a:solidFill>
              </a:rPr>
              <a:t>“MiniFilters attach to the file system stack to filter I/O operations. Using a PreOperation callback (triggered before the file system processes a request), access to files or directories can be explicitly denied by returning STATUS_ACCESS_DENIED or FLT_PREOP_COMPLETE. In the PostOperation callback (triggered after the request finishes), the DirectoryBuffer - which temporarily holds the directory listing - can be modified to remove specific entries, effectively making files and folders invisible to user-mode applications like File Explorer.”</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chemeClr val="accent1"/>
            </a:outerShdw>
          </a:effectLst>
        </p:spPr>
      </p:pic>
      <p:sp>
        <p:nvSpPr>
          <p:cNvPr id="5" name="TextBox 4">
            <a:extLst>
              <a:ext uri="{FF2B5EF4-FFF2-40B4-BE49-F238E27FC236}">
                <a16:creationId xmlns:a16="http://schemas.microsoft.com/office/drawing/2014/main" id="{FE2EA85E-E43A-44A7-A0CD-71C427C4EAFD}"/>
              </a:ext>
            </a:extLst>
          </p:cNvPr>
          <p:cNvSpPr txBox="1"/>
          <p:nvPr/>
        </p:nvSpPr>
        <p:spPr>
          <a:xfrm>
            <a:off x="2236887" y="277091"/>
            <a:ext cx="688009" cy="707886"/>
          </a:xfrm>
          <a:prstGeom prst="rect">
            <a:avLst/>
          </a:prstGeom>
          <a:noFill/>
        </p:spPr>
        <p:txBody>
          <a:bodyPr wrap="none" rtlCol="0">
            <a:spAutoFit/>
          </a:bodyPr>
          <a:lstStyle/>
          <a:p>
            <a:r>
              <a:rPr lang="en-US" sz="4000" b="1">
                <a:solidFill>
                  <a:schemeClr val="bg1"/>
                </a:solidFill>
              </a:rPr>
              <a:t>IV</a:t>
            </a:r>
          </a:p>
        </p:txBody>
      </p:sp>
      <p:sp>
        <p:nvSpPr>
          <p:cNvPr id="8" name="Rectangle 7">
            <a:extLst>
              <a:ext uri="{FF2B5EF4-FFF2-40B4-BE49-F238E27FC236}">
                <a16:creationId xmlns:a16="http://schemas.microsoft.com/office/drawing/2014/main" id="{81A795C9-71EE-484B-8A9E-BA79138DB4B2}"/>
              </a:ext>
            </a:extLst>
          </p:cNvPr>
          <p:cNvSpPr/>
          <p:nvPr/>
        </p:nvSpPr>
        <p:spPr>
          <a:xfrm>
            <a:off x="1807598" y="3951621"/>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047F2CA-52F3-43E4-AE28-54F72B2CE6FF}"/>
              </a:ext>
            </a:extLst>
          </p:cNvPr>
          <p:cNvSpPr/>
          <p:nvPr/>
        </p:nvSpPr>
        <p:spPr>
          <a:xfrm>
            <a:off x="2236887" y="4133455"/>
            <a:ext cx="1967720" cy="8015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I/O Manager</a:t>
            </a:r>
          </a:p>
          <a:p>
            <a:pPr algn="ctr"/>
            <a:r>
              <a:rPr lang="en-US" sz="1100"/>
              <a:t>Forwards request to file system</a:t>
            </a:r>
          </a:p>
        </p:txBody>
      </p:sp>
      <p:sp>
        <p:nvSpPr>
          <p:cNvPr id="9" name="Rectangle 8">
            <a:extLst>
              <a:ext uri="{FF2B5EF4-FFF2-40B4-BE49-F238E27FC236}">
                <a16:creationId xmlns:a16="http://schemas.microsoft.com/office/drawing/2014/main" id="{99A7009D-66F3-4325-B48F-5BA655FE6BB5}"/>
              </a:ext>
            </a:extLst>
          </p:cNvPr>
          <p:cNvSpPr/>
          <p:nvPr/>
        </p:nvSpPr>
        <p:spPr>
          <a:xfrm>
            <a:off x="4801896" y="4040036"/>
            <a:ext cx="2588206" cy="9883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Filter Manager</a:t>
            </a:r>
          </a:p>
          <a:p>
            <a:pPr algn="ctr"/>
            <a:r>
              <a:rPr lang="en-US" sz="1100"/>
              <a:t>Intercept requests and calls registered minifilters in altitude order</a:t>
            </a:r>
          </a:p>
        </p:txBody>
      </p:sp>
      <p:sp>
        <p:nvSpPr>
          <p:cNvPr id="10" name="Rectangle 9">
            <a:extLst>
              <a:ext uri="{FF2B5EF4-FFF2-40B4-BE49-F238E27FC236}">
                <a16:creationId xmlns:a16="http://schemas.microsoft.com/office/drawing/2014/main" id="{0276B3A3-9C89-4270-8ED1-12703FC62ACC}"/>
              </a:ext>
            </a:extLst>
          </p:cNvPr>
          <p:cNvSpPr/>
          <p:nvPr/>
        </p:nvSpPr>
        <p:spPr>
          <a:xfrm>
            <a:off x="8124161" y="4133086"/>
            <a:ext cx="2135053" cy="8015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Minifilter A</a:t>
            </a:r>
          </a:p>
          <a:p>
            <a:pPr algn="ctr"/>
            <a:r>
              <a:rPr lang="en-US" sz="1200"/>
              <a:t>FSFilter Activity Monitor</a:t>
            </a:r>
          </a:p>
          <a:p>
            <a:pPr algn="ctr"/>
            <a:r>
              <a:rPr lang="en-US" sz="1200"/>
              <a:t>Altitude 360000</a:t>
            </a:r>
          </a:p>
        </p:txBody>
      </p:sp>
      <p:sp>
        <p:nvSpPr>
          <p:cNvPr id="13" name="Rectangle 12">
            <a:extLst>
              <a:ext uri="{FF2B5EF4-FFF2-40B4-BE49-F238E27FC236}">
                <a16:creationId xmlns:a16="http://schemas.microsoft.com/office/drawing/2014/main" id="{1E7CAD03-B0DF-44AC-8846-2638740ECB23}"/>
              </a:ext>
            </a:extLst>
          </p:cNvPr>
          <p:cNvSpPr/>
          <p:nvPr/>
        </p:nvSpPr>
        <p:spPr>
          <a:xfrm>
            <a:off x="8124161" y="5001857"/>
            <a:ext cx="2135053" cy="8015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Minifilter B</a:t>
            </a:r>
          </a:p>
          <a:p>
            <a:pPr algn="ctr"/>
            <a:r>
              <a:rPr lang="en-US" sz="1200"/>
              <a:t>FSFilter Anti-Virus</a:t>
            </a:r>
          </a:p>
          <a:p>
            <a:pPr algn="ctr"/>
            <a:r>
              <a:rPr lang="en-US" sz="1200"/>
              <a:t>Altitude 320000</a:t>
            </a:r>
          </a:p>
        </p:txBody>
      </p:sp>
      <p:sp>
        <p:nvSpPr>
          <p:cNvPr id="14" name="Rectangle 13">
            <a:extLst>
              <a:ext uri="{FF2B5EF4-FFF2-40B4-BE49-F238E27FC236}">
                <a16:creationId xmlns:a16="http://schemas.microsoft.com/office/drawing/2014/main" id="{8A7361C1-1C77-4492-9910-66256B857DC5}"/>
              </a:ext>
            </a:extLst>
          </p:cNvPr>
          <p:cNvSpPr/>
          <p:nvPr/>
        </p:nvSpPr>
        <p:spPr>
          <a:xfrm>
            <a:off x="8124161" y="5870628"/>
            <a:ext cx="2135053" cy="8015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Minifilter C</a:t>
            </a:r>
          </a:p>
          <a:p>
            <a:pPr algn="ctr"/>
            <a:r>
              <a:rPr lang="en-US" sz="1200"/>
              <a:t>FSFilter Encryption</a:t>
            </a:r>
          </a:p>
          <a:p>
            <a:pPr algn="ctr"/>
            <a:r>
              <a:rPr lang="en-US" sz="1200"/>
              <a:t>Altitude 140000</a:t>
            </a:r>
          </a:p>
        </p:txBody>
      </p:sp>
      <p:cxnSp>
        <p:nvCxnSpPr>
          <p:cNvPr id="17" name="Straight Arrow Connector 16">
            <a:extLst>
              <a:ext uri="{FF2B5EF4-FFF2-40B4-BE49-F238E27FC236}">
                <a16:creationId xmlns:a16="http://schemas.microsoft.com/office/drawing/2014/main" id="{DCB0AB02-75D8-4A6C-BCA8-36F9CC9692F3}"/>
              </a:ext>
            </a:extLst>
          </p:cNvPr>
          <p:cNvCxnSpPr>
            <a:cxnSpLocks/>
            <a:endCxn id="2" idx="1"/>
          </p:cNvCxnSpPr>
          <p:nvPr/>
        </p:nvCxnSpPr>
        <p:spPr>
          <a:xfrm>
            <a:off x="1932786" y="4534219"/>
            <a:ext cx="30410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5240E42-9787-4FAD-8551-9E039705DD4F}"/>
              </a:ext>
            </a:extLst>
          </p:cNvPr>
          <p:cNvCxnSpPr>
            <a:stCxn id="2" idx="3"/>
            <a:endCxn id="9" idx="1"/>
          </p:cNvCxnSpPr>
          <p:nvPr/>
        </p:nvCxnSpPr>
        <p:spPr>
          <a:xfrm>
            <a:off x="4204607" y="4534219"/>
            <a:ext cx="5972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71F1C09-629B-4740-90EB-FFFA69D939D1}"/>
              </a:ext>
            </a:extLst>
          </p:cNvPr>
          <p:cNvCxnSpPr>
            <a:stCxn id="9" idx="3"/>
            <a:endCxn id="10" idx="1"/>
          </p:cNvCxnSpPr>
          <p:nvPr/>
        </p:nvCxnSpPr>
        <p:spPr>
          <a:xfrm flipV="1">
            <a:off x="7390102" y="4533850"/>
            <a:ext cx="734059" cy="3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B646FAEF-A58E-46A4-85F2-D90773E32EF8}"/>
              </a:ext>
            </a:extLst>
          </p:cNvPr>
          <p:cNvCxnSpPr>
            <a:stCxn id="9" idx="3"/>
            <a:endCxn id="13" idx="1"/>
          </p:cNvCxnSpPr>
          <p:nvPr/>
        </p:nvCxnSpPr>
        <p:spPr>
          <a:xfrm>
            <a:off x="7390102" y="4534219"/>
            <a:ext cx="734059" cy="8684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5F088D7-48D1-485D-96D8-D394696903E8}"/>
              </a:ext>
            </a:extLst>
          </p:cNvPr>
          <p:cNvSpPr/>
          <p:nvPr/>
        </p:nvSpPr>
        <p:spPr>
          <a:xfrm>
            <a:off x="5038042" y="5776464"/>
            <a:ext cx="2115914" cy="8015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File System Driver</a:t>
            </a:r>
          </a:p>
          <a:p>
            <a:pPr algn="ctr"/>
            <a:r>
              <a:rPr lang="en-US" sz="1100"/>
              <a:t>Processes and forwards modifies request</a:t>
            </a:r>
          </a:p>
        </p:txBody>
      </p:sp>
      <p:cxnSp>
        <p:nvCxnSpPr>
          <p:cNvPr id="33" name="Straight Arrow Connector 32">
            <a:extLst>
              <a:ext uri="{FF2B5EF4-FFF2-40B4-BE49-F238E27FC236}">
                <a16:creationId xmlns:a16="http://schemas.microsoft.com/office/drawing/2014/main" id="{F3893B2B-A4EB-49E2-B0C8-E0C6A92672DA}"/>
              </a:ext>
            </a:extLst>
          </p:cNvPr>
          <p:cNvCxnSpPr>
            <a:stCxn id="9" idx="2"/>
            <a:endCxn id="31" idx="0"/>
          </p:cNvCxnSpPr>
          <p:nvPr/>
        </p:nvCxnSpPr>
        <p:spPr>
          <a:xfrm>
            <a:off x="6095999" y="5028402"/>
            <a:ext cx="0" cy="748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82B62AD-D146-4EC0-97E6-F5B82FE9A958}"/>
              </a:ext>
            </a:extLst>
          </p:cNvPr>
          <p:cNvSpPr/>
          <p:nvPr/>
        </p:nvSpPr>
        <p:spPr>
          <a:xfrm>
            <a:off x="2236887" y="5776464"/>
            <a:ext cx="1967720" cy="8015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Storage Driver Stack for target volume</a:t>
            </a:r>
          </a:p>
          <a:p>
            <a:pPr algn="ctr"/>
            <a:r>
              <a:rPr lang="en-US" sz="1100"/>
              <a:t>Prepares request for hardware</a:t>
            </a:r>
          </a:p>
        </p:txBody>
      </p:sp>
      <p:cxnSp>
        <p:nvCxnSpPr>
          <p:cNvPr id="37" name="Connector: Elbow 36">
            <a:extLst>
              <a:ext uri="{FF2B5EF4-FFF2-40B4-BE49-F238E27FC236}">
                <a16:creationId xmlns:a16="http://schemas.microsoft.com/office/drawing/2014/main" id="{03F8C5FB-9559-4009-AF49-AF8426E4A258}"/>
              </a:ext>
            </a:extLst>
          </p:cNvPr>
          <p:cNvCxnSpPr>
            <a:stCxn id="9" idx="3"/>
            <a:endCxn id="14" idx="1"/>
          </p:cNvCxnSpPr>
          <p:nvPr/>
        </p:nvCxnSpPr>
        <p:spPr>
          <a:xfrm>
            <a:off x="7390102" y="4534219"/>
            <a:ext cx="734059" cy="173717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CC90848-DDCE-4B3D-AEE3-04A4E24FFF64}"/>
              </a:ext>
            </a:extLst>
          </p:cNvPr>
          <p:cNvCxnSpPr>
            <a:stCxn id="31" idx="1"/>
            <a:endCxn id="35" idx="3"/>
          </p:cNvCxnSpPr>
          <p:nvPr/>
        </p:nvCxnSpPr>
        <p:spPr>
          <a:xfrm flipH="1">
            <a:off x="4204607" y="6177228"/>
            <a:ext cx="833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DD736AA-DC9B-45B4-AEEF-428D1E1C761E}"/>
              </a:ext>
            </a:extLst>
          </p:cNvPr>
          <p:cNvCxnSpPr>
            <a:stCxn id="35" idx="1"/>
          </p:cNvCxnSpPr>
          <p:nvPr/>
        </p:nvCxnSpPr>
        <p:spPr>
          <a:xfrm flipH="1">
            <a:off x="1932786" y="6177228"/>
            <a:ext cx="30410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404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Network Control</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1697835"/>
          </a:xfrm>
        </p:spPr>
        <p:txBody>
          <a:bodyPr>
            <a:normAutofit/>
          </a:bodyPr>
          <a:lstStyle/>
          <a:p>
            <a:pPr marL="0" indent="0" algn="ctr">
              <a:buNone/>
            </a:pPr>
            <a:r>
              <a:rPr lang="en-US" sz="1700">
                <a:solidFill>
                  <a:schemeClr val="bg1"/>
                </a:solidFill>
              </a:rPr>
              <a:t>“Windows Filtering Platform (WFP) allows real-time inspection and control of network connections. By attaching filters (static rules applied at specific layers of the network stack to identify traffic based on attributes like IPs or ports) and callouts (custom drivers that execute dynamic logic on flagged traffic), it’s possible to classify traffic based on metadata such as the remote IP address and the associated process. Traffic that matches specific rules can be blocked, logged, or modified, enabling comprehensive network security policies.”</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rgbClr val="00B0F0"/>
            </a:outerShdw>
          </a:effectLst>
        </p:spPr>
      </p:pic>
      <p:sp>
        <p:nvSpPr>
          <p:cNvPr id="5" name="TextBox 4">
            <a:extLst>
              <a:ext uri="{FF2B5EF4-FFF2-40B4-BE49-F238E27FC236}">
                <a16:creationId xmlns:a16="http://schemas.microsoft.com/office/drawing/2014/main" id="{FE2EA85E-E43A-44A7-A0CD-71C427C4EAFD}"/>
              </a:ext>
            </a:extLst>
          </p:cNvPr>
          <p:cNvSpPr txBox="1"/>
          <p:nvPr/>
        </p:nvSpPr>
        <p:spPr>
          <a:xfrm>
            <a:off x="2236887" y="277091"/>
            <a:ext cx="543739" cy="707886"/>
          </a:xfrm>
          <a:prstGeom prst="rect">
            <a:avLst/>
          </a:prstGeom>
          <a:noFill/>
        </p:spPr>
        <p:txBody>
          <a:bodyPr wrap="none" rtlCol="0">
            <a:spAutoFit/>
          </a:bodyPr>
          <a:lstStyle/>
          <a:p>
            <a:r>
              <a:rPr lang="en-US" sz="4000" b="1">
                <a:solidFill>
                  <a:schemeClr val="bg1"/>
                </a:solidFill>
              </a:rPr>
              <a:t>V</a:t>
            </a:r>
          </a:p>
        </p:txBody>
      </p:sp>
      <p:sp>
        <p:nvSpPr>
          <p:cNvPr id="8" name="Rectangle 7">
            <a:extLst>
              <a:ext uri="{FF2B5EF4-FFF2-40B4-BE49-F238E27FC236}">
                <a16:creationId xmlns:a16="http://schemas.microsoft.com/office/drawing/2014/main" id="{81A795C9-71EE-484B-8A9E-BA79138DB4B2}"/>
              </a:ext>
            </a:extLst>
          </p:cNvPr>
          <p:cNvSpPr/>
          <p:nvPr/>
        </p:nvSpPr>
        <p:spPr>
          <a:xfrm>
            <a:off x="1807598" y="3951621"/>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1EF85AA-0EBA-49BB-A466-5387A84FE08F}"/>
              </a:ext>
            </a:extLst>
          </p:cNvPr>
          <p:cNvSpPr/>
          <p:nvPr/>
        </p:nvSpPr>
        <p:spPr>
          <a:xfrm>
            <a:off x="1868841" y="4458461"/>
            <a:ext cx="1119892" cy="1857347"/>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Network Stack</a:t>
            </a:r>
          </a:p>
        </p:txBody>
      </p:sp>
      <p:sp>
        <p:nvSpPr>
          <p:cNvPr id="9" name="Rectangle 8">
            <a:extLst>
              <a:ext uri="{FF2B5EF4-FFF2-40B4-BE49-F238E27FC236}">
                <a16:creationId xmlns:a16="http://schemas.microsoft.com/office/drawing/2014/main" id="{BEF1E3B4-7DA7-4AAF-B8B5-6F25D282ED4E}"/>
              </a:ext>
            </a:extLst>
          </p:cNvPr>
          <p:cNvSpPr/>
          <p:nvPr/>
        </p:nvSpPr>
        <p:spPr>
          <a:xfrm>
            <a:off x="3383801" y="4838494"/>
            <a:ext cx="982133" cy="109728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Filter Engine</a:t>
            </a:r>
          </a:p>
        </p:txBody>
      </p:sp>
      <p:sp>
        <p:nvSpPr>
          <p:cNvPr id="10" name="Rectangle 9">
            <a:extLst>
              <a:ext uri="{FF2B5EF4-FFF2-40B4-BE49-F238E27FC236}">
                <a16:creationId xmlns:a16="http://schemas.microsoft.com/office/drawing/2014/main" id="{3E6EDB7C-9B4D-4820-9CAD-BF95758CBB04}"/>
              </a:ext>
            </a:extLst>
          </p:cNvPr>
          <p:cNvSpPr/>
          <p:nvPr/>
        </p:nvSpPr>
        <p:spPr>
          <a:xfrm>
            <a:off x="4933952" y="4618732"/>
            <a:ext cx="1222388"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Callout F</a:t>
            </a:r>
          </a:p>
        </p:txBody>
      </p:sp>
      <p:sp>
        <p:nvSpPr>
          <p:cNvPr id="11" name="Rectangle 10">
            <a:extLst>
              <a:ext uri="{FF2B5EF4-FFF2-40B4-BE49-F238E27FC236}">
                <a16:creationId xmlns:a16="http://schemas.microsoft.com/office/drawing/2014/main" id="{45AAE6FD-1EA3-499D-A6BE-C44413FD7AF3}"/>
              </a:ext>
            </a:extLst>
          </p:cNvPr>
          <p:cNvSpPr/>
          <p:nvPr/>
        </p:nvSpPr>
        <p:spPr>
          <a:xfrm>
            <a:off x="6823810" y="4300870"/>
            <a:ext cx="1104799"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Layer 1</a:t>
            </a:r>
          </a:p>
        </p:txBody>
      </p:sp>
      <p:sp>
        <p:nvSpPr>
          <p:cNvPr id="12" name="Rectangle 11">
            <a:extLst>
              <a:ext uri="{FF2B5EF4-FFF2-40B4-BE49-F238E27FC236}">
                <a16:creationId xmlns:a16="http://schemas.microsoft.com/office/drawing/2014/main" id="{9B711F2A-13EC-4D02-B654-473AC52283F5}"/>
              </a:ext>
            </a:extLst>
          </p:cNvPr>
          <p:cNvSpPr/>
          <p:nvPr/>
        </p:nvSpPr>
        <p:spPr>
          <a:xfrm>
            <a:off x="7043728" y="4558253"/>
            <a:ext cx="754732" cy="21880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Fields</a:t>
            </a:r>
          </a:p>
        </p:txBody>
      </p:sp>
      <p:sp>
        <p:nvSpPr>
          <p:cNvPr id="13" name="Rectangle 12">
            <a:extLst>
              <a:ext uri="{FF2B5EF4-FFF2-40B4-BE49-F238E27FC236}">
                <a16:creationId xmlns:a16="http://schemas.microsoft.com/office/drawing/2014/main" id="{A4114A2D-6D16-4A32-8C40-78746352F17E}"/>
              </a:ext>
            </a:extLst>
          </p:cNvPr>
          <p:cNvSpPr/>
          <p:nvPr/>
        </p:nvSpPr>
        <p:spPr>
          <a:xfrm>
            <a:off x="8925045" y="4248599"/>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Filter A</a:t>
            </a:r>
          </a:p>
        </p:txBody>
      </p:sp>
      <p:sp>
        <p:nvSpPr>
          <p:cNvPr id="14" name="Rectangle 13">
            <a:extLst>
              <a:ext uri="{FF2B5EF4-FFF2-40B4-BE49-F238E27FC236}">
                <a16:creationId xmlns:a16="http://schemas.microsoft.com/office/drawing/2014/main" id="{8E5831FE-83D4-4DC9-8236-7A825CF4F97E}"/>
              </a:ext>
            </a:extLst>
          </p:cNvPr>
          <p:cNvSpPr/>
          <p:nvPr/>
        </p:nvSpPr>
        <p:spPr>
          <a:xfrm>
            <a:off x="9136372" y="4051245"/>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Conditions</a:t>
            </a:r>
          </a:p>
        </p:txBody>
      </p:sp>
      <p:sp>
        <p:nvSpPr>
          <p:cNvPr id="21" name="Rectangle 20">
            <a:extLst>
              <a:ext uri="{FF2B5EF4-FFF2-40B4-BE49-F238E27FC236}">
                <a16:creationId xmlns:a16="http://schemas.microsoft.com/office/drawing/2014/main" id="{A9A2163F-C071-4883-BD53-D74FFAAC9372}"/>
              </a:ext>
            </a:extLst>
          </p:cNvPr>
          <p:cNvSpPr/>
          <p:nvPr/>
        </p:nvSpPr>
        <p:spPr>
          <a:xfrm>
            <a:off x="8925045" y="4802582"/>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Filter B</a:t>
            </a:r>
          </a:p>
        </p:txBody>
      </p:sp>
      <p:sp>
        <p:nvSpPr>
          <p:cNvPr id="22" name="Rectangle 21">
            <a:extLst>
              <a:ext uri="{FF2B5EF4-FFF2-40B4-BE49-F238E27FC236}">
                <a16:creationId xmlns:a16="http://schemas.microsoft.com/office/drawing/2014/main" id="{DD7F22FD-53DF-4FF3-80DA-5DE137C2A7E0}"/>
              </a:ext>
            </a:extLst>
          </p:cNvPr>
          <p:cNvSpPr/>
          <p:nvPr/>
        </p:nvSpPr>
        <p:spPr>
          <a:xfrm>
            <a:off x="9136372" y="4605228"/>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Conditions</a:t>
            </a:r>
          </a:p>
        </p:txBody>
      </p:sp>
      <p:sp>
        <p:nvSpPr>
          <p:cNvPr id="25" name="Rectangle 24">
            <a:extLst>
              <a:ext uri="{FF2B5EF4-FFF2-40B4-BE49-F238E27FC236}">
                <a16:creationId xmlns:a16="http://schemas.microsoft.com/office/drawing/2014/main" id="{A2D36D03-257B-4975-AD25-32279F7D0930}"/>
              </a:ext>
            </a:extLst>
          </p:cNvPr>
          <p:cNvSpPr/>
          <p:nvPr/>
        </p:nvSpPr>
        <p:spPr>
          <a:xfrm>
            <a:off x="8925045" y="5350776"/>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Filter C</a:t>
            </a:r>
          </a:p>
        </p:txBody>
      </p:sp>
      <p:sp>
        <p:nvSpPr>
          <p:cNvPr id="26" name="Rectangle 25">
            <a:extLst>
              <a:ext uri="{FF2B5EF4-FFF2-40B4-BE49-F238E27FC236}">
                <a16:creationId xmlns:a16="http://schemas.microsoft.com/office/drawing/2014/main" id="{B65D5A7F-85E3-4AC5-9611-BA82CAECA7EF}"/>
              </a:ext>
            </a:extLst>
          </p:cNvPr>
          <p:cNvSpPr/>
          <p:nvPr/>
        </p:nvSpPr>
        <p:spPr>
          <a:xfrm>
            <a:off x="9136372" y="5153422"/>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Conditions</a:t>
            </a:r>
          </a:p>
        </p:txBody>
      </p:sp>
      <p:sp>
        <p:nvSpPr>
          <p:cNvPr id="27" name="Rectangle 26">
            <a:extLst>
              <a:ext uri="{FF2B5EF4-FFF2-40B4-BE49-F238E27FC236}">
                <a16:creationId xmlns:a16="http://schemas.microsoft.com/office/drawing/2014/main" id="{6C9CF45C-1E73-4C4A-B5E4-821AA78A46F8}"/>
              </a:ext>
            </a:extLst>
          </p:cNvPr>
          <p:cNvSpPr/>
          <p:nvPr/>
        </p:nvSpPr>
        <p:spPr>
          <a:xfrm>
            <a:off x="8925045" y="5914270"/>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Filter D</a:t>
            </a:r>
          </a:p>
        </p:txBody>
      </p:sp>
      <p:sp>
        <p:nvSpPr>
          <p:cNvPr id="28" name="Rectangle 27">
            <a:extLst>
              <a:ext uri="{FF2B5EF4-FFF2-40B4-BE49-F238E27FC236}">
                <a16:creationId xmlns:a16="http://schemas.microsoft.com/office/drawing/2014/main" id="{51A08EE3-94E4-4BC5-9EE9-0282D2F558B5}"/>
              </a:ext>
            </a:extLst>
          </p:cNvPr>
          <p:cNvSpPr/>
          <p:nvPr/>
        </p:nvSpPr>
        <p:spPr>
          <a:xfrm>
            <a:off x="9136372" y="5716916"/>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Conditions</a:t>
            </a:r>
          </a:p>
        </p:txBody>
      </p:sp>
      <p:sp>
        <p:nvSpPr>
          <p:cNvPr id="29" name="Rectangle 28">
            <a:extLst>
              <a:ext uri="{FF2B5EF4-FFF2-40B4-BE49-F238E27FC236}">
                <a16:creationId xmlns:a16="http://schemas.microsoft.com/office/drawing/2014/main" id="{8FC19708-9D8F-4D6D-8C8E-AB19E8F12B87}"/>
              </a:ext>
            </a:extLst>
          </p:cNvPr>
          <p:cNvSpPr/>
          <p:nvPr/>
        </p:nvSpPr>
        <p:spPr>
          <a:xfrm>
            <a:off x="8925045" y="6459102"/>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Filter E</a:t>
            </a:r>
          </a:p>
        </p:txBody>
      </p:sp>
      <p:sp>
        <p:nvSpPr>
          <p:cNvPr id="30" name="Rectangle 29">
            <a:extLst>
              <a:ext uri="{FF2B5EF4-FFF2-40B4-BE49-F238E27FC236}">
                <a16:creationId xmlns:a16="http://schemas.microsoft.com/office/drawing/2014/main" id="{654EE474-983E-45B5-92AB-E44507F21284}"/>
              </a:ext>
            </a:extLst>
          </p:cNvPr>
          <p:cNvSpPr/>
          <p:nvPr/>
        </p:nvSpPr>
        <p:spPr>
          <a:xfrm>
            <a:off x="9136372" y="6261748"/>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Conditions</a:t>
            </a:r>
          </a:p>
        </p:txBody>
      </p:sp>
      <p:cxnSp>
        <p:nvCxnSpPr>
          <p:cNvPr id="34" name="Straight Arrow Connector 33">
            <a:extLst>
              <a:ext uri="{FF2B5EF4-FFF2-40B4-BE49-F238E27FC236}">
                <a16:creationId xmlns:a16="http://schemas.microsoft.com/office/drawing/2014/main" id="{7312A8B3-7EF9-44EC-B61C-65DEE16D7D90}"/>
              </a:ext>
            </a:extLst>
          </p:cNvPr>
          <p:cNvCxnSpPr>
            <a:cxnSpLocks/>
            <a:stCxn id="2" idx="3"/>
            <a:endCxn id="9" idx="1"/>
          </p:cNvCxnSpPr>
          <p:nvPr/>
        </p:nvCxnSpPr>
        <p:spPr>
          <a:xfrm flipV="1">
            <a:off x="2988733" y="5387134"/>
            <a:ext cx="395068" cy="1"/>
          </a:xfrm>
          <a:prstGeom prst="straightConnector1">
            <a:avLst/>
          </a:prstGeom>
          <a:ln w="9525"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37">
            <a:extLst>
              <a:ext uri="{FF2B5EF4-FFF2-40B4-BE49-F238E27FC236}">
                <a16:creationId xmlns:a16="http://schemas.microsoft.com/office/drawing/2014/main" id="{557DA244-F92F-4FF5-B9E4-E8D05A5D77E4}"/>
              </a:ext>
            </a:extLst>
          </p:cNvPr>
          <p:cNvSpPr/>
          <p:nvPr/>
        </p:nvSpPr>
        <p:spPr>
          <a:xfrm>
            <a:off x="6823810" y="5129751"/>
            <a:ext cx="1104799"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Layer 2</a:t>
            </a:r>
          </a:p>
        </p:txBody>
      </p:sp>
      <p:sp>
        <p:nvSpPr>
          <p:cNvPr id="39" name="Rectangle 38">
            <a:extLst>
              <a:ext uri="{FF2B5EF4-FFF2-40B4-BE49-F238E27FC236}">
                <a16:creationId xmlns:a16="http://schemas.microsoft.com/office/drawing/2014/main" id="{32BCFEFD-6410-4917-BB8C-597032B5085B}"/>
              </a:ext>
            </a:extLst>
          </p:cNvPr>
          <p:cNvSpPr/>
          <p:nvPr/>
        </p:nvSpPr>
        <p:spPr>
          <a:xfrm>
            <a:off x="7043728" y="5387134"/>
            <a:ext cx="754732" cy="21880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Fields</a:t>
            </a:r>
          </a:p>
        </p:txBody>
      </p:sp>
      <p:sp>
        <p:nvSpPr>
          <p:cNvPr id="40" name="Rectangle 39">
            <a:extLst>
              <a:ext uri="{FF2B5EF4-FFF2-40B4-BE49-F238E27FC236}">
                <a16:creationId xmlns:a16="http://schemas.microsoft.com/office/drawing/2014/main" id="{C00F8715-65E8-4874-BC39-9355A012358F}"/>
              </a:ext>
            </a:extLst>
          </p:cNvPr>
          <p:cNvSpPr/>
          <p:nvPr/>
        </p:nvSpPr>
        <p:spPr>
          <a:xfrm>
            <a:off x="6823810" y="5943343"/>
            <a:ext cx="1104799"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Layer 3</a:t>
            </a:r>
          </a:p>
        </p:txBody>
      </p:sp>
      <p:sp>
        <p:nvSpPr>
          <p:cNvPr id="41" name="Rectangle 40">
            <a:extLst>
              <a:ext uri="{FF2B5EF4-FFF2-40B4-BE49-F238E27FC236}">
                <a16:creationId xmlns:a16="http://schemas.microsoft.com/office/drawing/2014/main" id="{37ACE15E-3DEA-470A-9225-E8D4E8B6D498}"/>
              </a:ext>
            </a:extLst>
          </p:cNvPr>
          <p:cNvSpPr/>
          <p:nvPr/>
        </p:nvSpPr>
        <p:spPr>
          <a:xfrm>
            <a:off x="7043728" y="6200730"/>
            <a:ext cx="754732" cy="21880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Fields</a:t>
            </a:r>
          </a:p>
        </p:txBody>
      </p:sp>
      <p:sp>
        <p:nvSpPr>
          <p:cNvPr id="42" name="Rectangle 41">
            <a:extLst>
              <a:ext uri="{FF2B5EF4-FFF2-40B4-BE49-F238E27FC236}">
                <a16:creationId xmlns:a16="http://schemas.microsoft.com/office/drawing/2014/main" id="{31AD70A0-3AB4-416E-B668-ED967597185B}"/>
              </a:ext>
            </a:extLst>
          </p:cNvPr>
          <p:cNvSpPr/>
          <p:nvPr/>
        </p:nvSpPr>
        <p:spPr>
          <a:xfrm>
            <a:off x="4934157" y="5252235"/>
            <a:ext cx="1222388"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Callout G</a:t>
            </a:r>
          </a:p>
        </p:txBody>
      </p:sp>
      <p:sp>
        <p:nvSpPr>
          <p:cNvPr id="43" name="Rectangle 42">
            <a:extLst>
              <a:ext uri="{FF2B5EF4-FFF2-40B4-BE49-F238E27FC236}">
                <a16:creationId xmlns:a16="http://schemas.microsoft.com/office/drawing/2014/main" id="{BC80876B-D1D1-4723-916D-4F4E643A6C2A}"/>
              </a:ext>
            </a:extLst>
          </p:cNvPr>
          <p:cNvSpPr/>
          <p:nvPr/>
        </p:nvSpPr>
        <p:spPr>
          <a:xfrm>
            <a:off x="4933952" y="5882991"/>
            <a:ext cx="1222388"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Callout H</a:t>
            </a:r>
          </a:p>
        </p:txBody>
      </p:sp>
      <p:cxnSp>
        <p:nvCxnSpPr>
          <p:cNvPr id="45" name="Connector: Curved 44">
            <a:extLst>
              <a:ext uri="{FF2B5EF4-FFF2-40B4-BE49-F238E27FC236}">
                <a16:creationId xmlns:a16="http://schemas.microsoft.com/office/drawing/2014/main" id="{A44783E1-96A5-4E42-9B46-602BFBC551E1}"/>
              </a:ext>
            </a:extLst>
          </p:cNvPr>
          <p:cNvCxnSpPr>
            <a:stCxn id="9" idx="3"/>
            <a:endCxn id="10" idx="1"/>
          </p:cNvCxnSpPr>
          <p:nvPr/>
        </p:nvCxnSpPr>
        <p:spPr>
          <a:xfrm flipV="1">
            <a:off x="4365934" y="4756378"/>
            <a:ext cx="568018" cy="630756"/>
          </a:xfrm>
          <a:prstGeom prst="curvedConnector3">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Connector: Curved 46">
            <a:extLst>
              <a:ext uri="{FF2B5EF4-FFF2-40B4-BE49-F238E27FC236}">
                <a16:creationId xmlns:a16="http://schemas.microsoft.com/office/drawing/2014/main" id="{CCA3E965-6275-41F4-A461-8351AE625EDC}"/>
              </a:ext>
            </a:extLst>
          </p:cNvPr>
          <p:cNvCxnSpPr>
            <a:stCxn id="9" idx="3"/>
            <a:endCxn id="43" idx="1"/>
          </p:cNvCxnSpPr>
          <p:nvPr/>
        </p:nvCxnSpPr>
        <p:spPr>
          <a:xfrm>
            <a:off x="4365934" y="5387134"/>
            <a:ext cx="568018" cy="633503"/>
          </a:xfrm>
          <a:prstGeom prst="curvedConnector3">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Straight Arrow Connector 48">
            <a:extLst>
              <a:ext uri="{FF2B5EF4-FFF2-40B4-BE49-F238E27FC236}">
                <a16:creationId xmlns:a16="http://schemas.microsoft.com/office/drawing/2014/main" id="{2008DE80-D9E2-4FD4-AC7F-759121BA7B45}"/>
              </a:ext>
            </a:extLst>
          </p:cNvPr>
          <p:cNvCxnSpPr>
            <a:stCxn id="9" idx="3"/>
            <a:endCxn id="42" idx="1"/>
          </p:cNvCxnSpPr>
          <p:nvPr/>
        </p:nvCxnSpPr>
        <p:spPr>
          <a:xfrm>
            <a:off x="4365934" y="5387134"/>
            <a:ext cx="568223" cy="2747"/>
          </a:xfrm>
          <a:prstGeom prst="straightConnector1">
            <a:avLst/>
          </a:prstGeom>
          <a:ln w="9525"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DF0A2B05-08ED-40D1-B2AE-C844F0807528}"/>
              </a:ext>
            </a:extLst>
          </p:cNvPr>
          <p:cNvCxnSpPr>
            <a:stCxn id="11" idx="1"/>
            <a:endCxn id="10" idx="3"/>
          </p:cNvCxnSpPr>
          <p:nvPr/>
        </p:nvCxnSpPr>
        <p:spPr>
          <a:xfrm flipH="1">
            <a:off x="6156340" y="4438516"/>
            <a:ext cx="667470" cy="317862"/>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2D998885-8A5F-470B-83F1-CF5CC972A296}"/>
              </a:ext>
            </a:extLst>
          </p:cNvPr>
          <p:cNvCxnSpPr>
            <a:stCxn id="11" idx="1"/>
            <a:endCxn id="42" idx="3"/>
          </p:cNvCxnSpPr>
          <p:nvPr/>
        </p:nvCxnSpPr>
        <p:spPr>
          <a:xfrm flipH="1">
            <a:off x="6156545" y="4438516"/>
            <a:ext cx="667265" cy="951365"/>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Straight Arrow Connector 60">
            <a:extLst>
              <a:ext uri="{FF2B5EF4-FFF2-40B4-BE49-F238E27FC236}">
                <a16:creationId xmlns:a16="http://schemas.microsoft.com/office/drawing/2014/main" id="{992F3885-30EA-4DC7-A421-45DE33465998}"/>
              </a:ext>
            </a:extLst>
          </p:cNvPr>
          <p:cNvCxnSpPr>
            <a:stCxn id="40" idx="1"/>
            <a:endCxn id="43" idx="3"/>
          </p:cNvCxnSpPr>
          <p:nvPr/>
        </p:nvCxnSpPr>
        <p:spPr>
          <a:xfrm flipH="1" flipV="1">
            <a:off x="6156340" y="6020637"/>
            <a:ext cx="667470" cy="60352"/>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00415B83-002C-4231-9FB1-1EF5B87C0C84}"/>
              </a:ext>
            </a:extLst>
          </p:cNvPr>
          <p:cNvCxnSpPr>
            <a:stCxn id="11" idx="3"/>
            <a:endCxn id="13" idx="1"/>
          </p:cNvCxnSpPr>
          <p:nvPr/>
        </p:nvCxnSpPr>
        <p:spPr>
          <a:xfrm flipV="1">
            <a:off x="7928609" y="4356607"/>
            <a:ext cx="996436" cy="81909"/>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4D391054-2787-419A-BF33-831C0E9F6E15}"/>
              </a:ext>
            </a:extLst>
          </p:cNvPr>
          <p:cNvCxnSpPr>
            <a:stCxn id="11" idx="3"/>
            <a:endCxn id="21" idx="1"/>
          </p:cNvCxnSpPr>
          <p:nvPr/>
        </p:nvCxnSpPr>
        <p:spPr>
          <a:xfrm>
            <a:off x="7928609" y="4438516"/>
            <a:ext cx="996436" cy="472074"/>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Straight Arrow Connector 66">
            <a:extLst>
              <a:ext uri="{FF2B5EF4-FFF2-40B4-BE49-F238E27FC236}">
                <a16:creationId xmlns:a16="http://schemas.microsoft.com/office/drawing/2014/main" id="{8DA81B14-8EAC-4901-A229-30F4FE3FFB3B}"/>
              </a:ext>
            </a:extLst>
          </p:cNvPr>
          <p:cNvCxnSpPr>
            <a:stCxn id="38" idx="3"/>
            <a:endCxn id="25" idx="1"/>
          </p:cNvCxnSpPr>
          <p:nvPr/>
        </p:nvCxnSpPr>
        <p:spPr>
          <a:xfrm>
            <a:off x="7928609" y="5267397"/>
            <a:ext cx="996436" cy="191387"/>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0FB53B36-B81C-423B-B095-539078332278}"/>
              </a:ext>
            </a:extLst>
          </p:cNvPr>
          <p:cNvCxnSpPr>
            <a:stCxn id="38" idx="3"/>
            <a:endCxn id="27" idx="1"/>
          </p:cNvCxnSpPr>
          <p:nvPr/>
        </p:nvCxnSpPr>
        <p:spPr>
          <a:xfrm>
            <a:off x="7928609" y="5267397"/>
            <a:ext cx="996436" cy="754881"/>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Straight Arrow Connector 70">
            <a:extLst>
              <a:ext uri="{FF2B5EF4-FFF2-40B4-BE49-F238E27FC236}">
                <a16:creationId xmlns:a16="http://schemas.microsoft.com/office/drawing/2014/main" id="{DA9C9C7C-3C8D-4E36-821A-8F8CD6B372C6}"/>
              </a:ext>
            </a:extLst>
          </p:cNvPr>
          <p:cNvCxnSpPr>
            <a:stCxn id="40" idx="3"/>
            <a:endCxn id="29" idx="1"/>
          </p:cNvCxnSpPr>
          <p:nvPr/>
        </p:nvCxnSpPr>
        <p:spPr>
          <a:xfrm>
            <a:off x="7928609" y="6080989"/>
            <a:ext cx="996436" cy="486121"/>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01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Network Requests</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4024125"/>
          </a:xfrm>
        </p:spPr>
        <p:txBody>
          <a:bodyPr>
            <a:normAutofit/>
          </a:bodyPr>
          <a:lstStyle/>
          <a:p>
            <a:pPr marL="0" indent="0" algn="ctr">
              <a:buNone/>
            </a:pPr>
            <a:r>
              <a:rPr lang="en-US" sz="1800">
                <a:solidFill>
                  <a:schemeClr val="bg1"/>
                </a:solidFill>
              </a:rPr>
              <a:t>“WinSock Kernel (WSK) allows kernel-mode programs to perform complex network operations, such as establishing connections, binding sockets, and transferring data. With support for asynchronous communication using IRPs, WSK enables efficient and controlled interaction with network protocols, ensuring low-latency communication and making it a robust solution for implementing kernel-level networking features.”</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chemeClr val="accent4">
                <a:lumMod val="75000"/>
              </a:schemeClr>
            </a:outerShdw>
          </a:effectLst>
        </p:spPr>
      </p:pic>
      <p:sp>
        <p:nvSpPr>
          <p:cNvPr id="5" name="TextBox 4">
            <a:extLst>
              <a:ext uri="{FF2B5EF4-FFF2-40B4-BE49-F238E27FC236}">
                <a16:creationId xmlns:a16="http://schemas.microsoft.com/office/drawing/2014/main" id="{FE2EA85E-E43A-44A7-A0CD-71C427C4EAFD}"/>
              </a:ext>
            </a:extLst>
          </p:cNvPr>
          <p:cNvSpPr txBox="1"/>
          <p:nvPr/>
        </p:nvSpPr>
        <p:spPr>
          <a:xfrm>
            <a:off x="2236887" y="277091"/>
            <a:ext cx="688009" cy="707886"/>
          </a:xfrm>
          <a:prstGeom prst="rect">
            <a:avLst/>
          </a:prstGeom>
          <a:noFill/>
        </p:spPr>
        <p:txBody>
          <a:bodyPr wrap="none" rtlCol="0">
            <a:spAutoFit/>
          </a:bodyPr>
          <a:lstStyle/>
          <a:p>
            <a:r>
              <a:rPr lang="en-US" sz="4000" b="1">
                <a:solidFill>
                  <a:schemeClr val="bg1"/>
                </a:solidFill>
              </a:rPr>
              <a:t>VI</a:t>
            </a:r>
          </a:p>
        </p:txBody>
      </p:sp>
      <p:sp>
        <p:nvSpPr>
          <p:cNvPr id="8" name="Rectangle 7">
            <a:extLst>
              <a:ext uri="{FF2B5EF4-FFF2-40B4-BE49-F238E27FC236}">
                <a16:creationId xmlns:a16="http://schemas.microsoft.com/office/drawing/2014/main" id="{81A795C9-71EE-484B-8A9E-BA79138DB4B2}"/>
              </a:ext>
            </a:extLst>
          </p:cNvPr>
          <p:cNvSpPr/>
          <p:nvPr/>
        </p:nvSpPr>
        <p:spPr>
          <a:xfrm>
            <a:off x="1807598" y="3951621"/>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9935EA-1F5D-4E4D-AE1B-86C00A49F3C2}"/>
              </a:ext>
            </a:extLst>
          </p:cNvPr>
          <p:cNvSpPr/>
          <p:nvPr/>
        </p:nvSpPr>
        <p:spPr>
          <a:xfrm>
            <a:off x="7253749" y="4147557"/>
            <a:ext cx="1636373" cy="58420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I/O Manager</a:t>
            </a:r>
          </a:p>
        </p:txBody>
      </p:sp>
      <p:sp>
        <p:nvSpPr>
          <p:cNvPr id="10" name="Rectangle 9">
            <a:extLst>
              <a:ext uri="{FF2B5EF4-FFF2-40B4-BE49-F238E27FC236}">
                <a16:creationId xmlns:a16="http://schemas.microsoft.com/office/drawing/2014/main" id="{B4EAA103-BF09-4D4D-A483-8C953A31A3EE}"/>
              </a:ext>
            </a:extLst>
          </p:cNvPr>
          <p:cNvSpPr/>
          <p:nvPr/>
        </p:nvSpPr>
        <p:spPr>
          <a:xfrm>
            <a:off x="7119040" y="4974575"/>
            <a:ext cx="1904643" cy="58420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WinSock Kernel (WSK)</a:t>
            </a:r>
          </a:p>
        </p:txBody>
      </p:sp>
      <p:sp>
        <p:nvSpPr>
          <p:cNvPr id="12" name="Rectangle 11">
            <a:extLst>
              <a:ext uri="{FF2B5EF4-FFF2-40B4-BE49-F238E27FC236}">
                <a16:creationId xmlns:a16="http://schemas.microsoft.com/office/drawing/2014/main" id="{96C3EBC4-509F-4956-8191-19E19EAAE2AB}"/>
              </a:ext>
            </a:extLst>
          </p:cNvPr>
          <p:cNvSpPr/>
          <p:nvPr/>
        </p:nvSpPr>
        <p:spPr>
          <a:xfrm>
            <a:off x="5845043" y="5801594"/>
            <a:ext cx="1423185" cy="95151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TCP/IPV4</a:t>
            </a:r>
          </a:p>
          <a:p>
            <a:pPr algn="ctr"/>
            <a:r>
              <a:rPr lang="en-US" sz="1200"/>
              <a:t>\Device\TCP</a:t>
            </a:r>
          </a:p>
          <a:p>
            <a:pPr algn="ctr"/>
            <a:r>
              <a:rPr lang="en-US" sz="1200"/>
              <a:t>\Device\UDP</a:t>
            </a:r>
          </a:p>
          <a:p>
            <a:pPr algn="ctr"/>
            <a:r>
              <a:rPr lang="en-US" sz="1200"/>
              <a:t>\Device\RAW</a:t>
            </a:r>
          </a:p>
        </p:txBody>
      </p:sp>
      <p:sp>
        <p:nvSpPr>
          <p:cNvPr id="14" name="Rectangle 13">
            <a:extLst>
              <a:ext uri="{FF2B5EF4-FFF2-40B4-BE49-F238E27FC236}">
                <a16:creationId xmlns:a16="http://schemas.microsoft.com/office/drawing/2014/main" id="{2D05DC85-6951-4224-A737-5E5E65B53EF1}"/>
              </a:ext>
            </a:extLst>
          </p:cNvPr>
          <p:cNvSpPr/>
          <p:nvPr/>
        </p:nvSpPr>
        <p:spPr>
          <a:xfrm>
            <a:off x="7359770" y="5801592"/>
            <a:ext cx="1423185" cy="95151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TCP/IPV6</a:t>
            </a:r>
          </a:p>
          <a:p>
            <a:pPr lvl="0" algn="ctr"/>
            <a:r>
              <a:rPr lang="en-US" sz="1200">
                <a:solidFill>
                  <a:prstClr val="white"/>
                </a:solidFill>
              </a:rPr>
              <a:t>\Device\TCP6</a:t>
            </a:r>
          </a:p>
          <a:p>
            <a:pPr lvl="0" algn="ctr"/>
            <a:r>
              <a:rPr lang="en-US" sz="1200">
                <a:solidFill>
                  <a:prstClr val="white"/>
                </a:solidFill>
              </a:rPr>
              <a:t>\Device\UDP6</a:t>
            </a:r>
          </a:p>
          <a:p>
            <a:pPr lvl="0" algn="ctr"/>
            <a:r>
              <a:rPr lang="en-US" sz="1200">
                <a:solidFill>
                  <a:prstClr val="white"/>
                </a:solidFill>
              </a:rPr>
              <a:t>\Device\RAW6</a:t>
            </a:r>
          </a:p>
        </p:txBody>
      </p:sp>
      <p:sp>
        <p:nvSpPr>
          <p:cNvPr id="16" name="Rectangle 15">
            <a:extLst>
              <a:ext uri="{FF2B5EF4-FFF2-40B4-BE49-F238E27FC236}">
                <a16:creationId xmlns:a16="http://schemas.microsoft.com/office/drawing/2014/main" id="{C8A8F81A-E335-4F2A-B2A9-EEC392687FE4}"/>
              </a:ext>
            </a:extLst>
          </p:cNvPr>
          <p:cNvSpPr/>
          <p:nvPr/>
        </p:nvSpPr>
        <p:spPr>
          <a:xfrm>
            <a:off x="8874497" y="5801592"/>
            <a:ext cx="1423185" cy="95151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 Party</a:t>
            </a:r>
          </a:p>
          <a:p>
            <a:pPr lvl="0" algn="ctr"/>
            <a:r>
              <a:rPr lang="en-US" sz="1200">
                <a:solidFill>
                  <a:prstClr val="white"/>
                </a:solidFill>
              </a:rPr>
              <a:t>\Device\Proto</a:t>
            </a:r>
          </a:p>
        </p:txBody>
      </p:sp>
      <p:sp>
        <p:nvSpPr>
          <p:cNvPr id="11" name="Rectangle: Rounded Corners 10">
            <a:extLst>
              <a:ext uri="{FF2B5EF4-FFF2-40B4-BE49-F238E27FC236}">
                <a16:creationId xmlns:a16="http://schemas.microsoft.com/office/drawing/2014/main" id="{29919946-D894-48D0-B78B-912F509F1BC0}"/>
              </a:ext>
            </a:extLst>
          </p:cNvPr>
          <p:cNvSpPr/>
          <p:nvPr/>
        </p:nvSpPr>
        <p:spPr>
          <a:xfrm>
            <a:off x="2127821" y="5111010"/>
            <a:ext cx="1194495" cy="484871"/>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AFD.SYS</a:t>
            </a:r>
          </a:p>
        </p:txBody>
      </p:sp>
      <p:sp>
        <p:nvSpPr>
          <p:cNvPr id="13" name="Rectangle: Rounded Corners 12">
            <a:extLst>
              <a:ext uri="{FF2B5EF4-FFF2-40B4-BE49-F238E27FC236}">
                <a16:creationId xmlns:a16="http://schemas.microsoft.com/office/drawing/2014/main" id="{FF97D1E0-7051-478D-B637-9D20E20B5287}"/>
              </a:ext>
            </a:extLst>
          </p:cNvPr>
          <p:cNvSpPr/>
          <p:nvPr/>
        </p:nvSpPr>
        <p:spPr>
          <a:xfrm>
            <a:off x="4184559" y="5439644"/>
            <a:ext cx="1423185" cy="130903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Network Module Registrar</a:t>
            </a:r>
          </a:p>
          <a:p>
            <a:pPr algn="ctr"/>
            <a:r>
              <a:rPr lang="en-US"/>
              <a:t>(NMR)</a:t>
            </a:r>
          </a:p>
        </p:txBody>
      </p:sp>
      <p:sp>
        <p:nvSpPr>
          <p:cNvPr id="15" name="Rectangle: Rounded Corners 14">
            <a:extLst>
              <a:ext uri="{FF2B5EF4-FFF2-40B4-BE49-F238E27FC236}">
                <a16:creationId xmlns:a16="http://schemas.microsoft.com/office/drawing/2014/main" id="{10A0ECAF-347D-4199-9249-4DFEFECC39A9}"/>
              </a:ext>
            </a:extLst>
          </p:cNvPr>
          <p:cNvSpPr/>
          <p:nvPr/>
        </p:nvSpPr>
        <p:spPr>
          <a:xfrm>
            <a:off x="4077964" y="4330228"/>
            <a:ext cx="1636373" cy="963453"/>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WSK Registration Library</a:t>
            </a:r>
          </a:p>
        </p:txBody>
      </p:sp>
    </p:spTree>
    <p:extLst>
      <p:ext uri="{BB962C8B-B14F-4D97-AF65-F5344CB8AC3E}">
        <p14:creationId xmlns:p14="http://schemas.microsoft.com/office/powerpoint/2010/main" val="1899105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573C5F74-6A3F-43F4-AA55-6D32D1050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 cy="1828800"/>
          </a:xfrm>
          <a:prstGeom prst="rect">
            <a:avLst/>
          </a:prstGeom>
        </p:spPr>
      </p:pic>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Bentico</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194560"/>
            <a:ext cx="10820400" cy="4024125"/>
          </a:xfrm>
        </p:spPr>
        <p:txBody>
          <a:bodyPr>
            <a:noAutofit/>
          </a:bodyPr>
          <a:lstStyle/>
          <a:p>
            <a:pPr marL="0" indent="0" algn="just">
              <a:buNone/>
            </a:pPr>
            <a:r>
              <a:rPr lang="es-ES" sz="1600">
                <a:solidFill>
                  <a:schemeClr val="accent2">
                    <a:lumMod val="20000"/>
                    <a:lumOff val="80000"/>
                  </a:schemeClr>
                </a:solidFill>
              </a:rPr>
              <a:t>KernelRootkit001_HelloWorld</a:t>
            </a:r>
          </a:p>
          <a:p>
            <a:pPr marL="0" indent="0" algn="just">
              <a:buNone/>
            </a:pPr>
            <a:r>
              <a:rPr lang="es-ES" sz="1600">
                <a:solidFill>
                  <a:schemeClr val="accent2">
                    <a:lumMod val="20000"/>
                    <a:lumOff val="80000"/>
                  </a:schemeClr>
                </a:solidFill>
              </a:rPr>
              <a:t>KernelRootkit002_Threading</a:t>
            </a:r>
          </a:p>
          <a:p>
            <a:pPr marL="0" indent="0" algn="just">
              <a:buNone/>
            </a:pPr>
            <a:r>
              <a:rPr lang="es-ES" sz="1600">
                <a:solidFill>
                  <a:schemeClr val="accent2">
                    <a:lumMod val="20000"/>
                    <a:lumOff val="80000"/>
                  </a:schemeClr>
                </a:solidFill>
              </a:rPr>
              <a:t>KernelRootkit003_ZwFunctions</a:t>
            </a:r>
          </a:p>
          <a:p>
            <a:pPr marL="0" indent="0" algn="just">
              <a:buNone/>
            </a:pPr>
            <a:r>
              <a:rPr lang="es-ES" sz="1600">
                <a:solidFill>
                  <a:schemeClr val="accent2">
                    <a:lumMod val="20000"/>
                    <a:lumOff val="80000"/>
                  </a:schemeClr>
                </a:solidFill>
              </a:rPr>
              <a:t>KernelRootkit004_Callbacks</a:t>
            </a:r>
          </a:p>
          <a:p>
            <a:pPr marL="0" indent="0" algn="just">
              <a:buNone/>
            </a:pPr>
            <a:r>
              <a:rPr lang="es-ES" sz="1600">
                <a:solidFill>
                  <a:schemeClr val="accent2">
                    <a:lumMod val="20000"/>
                    <a:lumOff val="80000"/>
                  </a:schemeClr>
                </a:solidFill>
              </a:rPr>
              <a:t>KernelRootkit005_IOCTLs</a:t>
            </a:r>
          </a:p>
          <a:p>
            <a:pPr marL="0" indent="0" algn="just">
              <a:buNone/>
            </a:pPr>
            <a:r>
              <a:rPr lang="es-ES" sz="1600">
                <a:solidFill>
                  <a:schemeClr val="accent2">
                    <a:lumMod val="20000"/>
                    <a:lumOff val="80000"/>
                  </a:schemeClr>
                </a:solidFill>
              </a:rPr>
              <a:t>KernelRootkit006_DKOM</a:t>
            </a:r>
          </a:p>
          <a:p>
            <a:pPr marL="0" indent="0" algn="just">
              <a:buNone/>
            </a:pPr>
            <a:r>
              <a:rPr lang="es-ES" sz="1600">
                <a:solidFill>
                  <a:schemeClr val="accent2">
                    <a:lumMod val="20000"/>
                    <a:lumOff val="80000"/>
                  </a:schemeClr>
                </a:solidFill>
              </a:rPr>
              <a:t>KernelRootkit007_KeyboardFilter</a:t>
            </a:r>
          </a:p>
          <a:p>
            <a:pPr marL="0" indent="0" algn="just">
              <a:buNone/>
            </a:pPr>
            <a:r>
              <a:rPr lang="es-ES" sz="1600">
                <a:solidFill>
                  <a:schemeClr val="accent2">
                    <a:lumMod val="20000"/>
                    <a:lumOff val="80000"/>
                  </a:schemeClr>
                </a:solidFill>
              </a:rPr>
              <a:t>KernelRootkit008_Minifilter</a:t>
            </a:r>
          </a:p>
          <a:p>
            <a:pPr marL="0" indent="0" algn="just">
              <a:buNone/>
            </a:pPr>
            <a:r>
              <a:rPr lang="es-ES" sz="1600">
                <a:solidFill>
                  <a:schemeClr val="accent2">
                    <a:lumMod val="20000"/>
                    <a:lumOff val="80000"/>
                  </a:schemeClr>
                </a:solidFill>
              </a:rPr>
              <a:t>KernelRootkit009_FilterCommunicationPort</a:t>
            </a:r>
          </a:p>
          <a:p>
            <a:pPr marL="0" indent="0" algn="just">
              <a:buNone/>
            </a:pPr>
            <a:r>
              <a:rPr lang="es-ES" sz="1600">
                <a:solidFill>
                  <a:schemeClr val="accent2">
                    <a:lumMod val="20000"/>
                    <a:lumOff val="80000"/>
                  </a:schemeClr>
                </a:solidFill>
              </a:rPr>
              <a:t>KernelRootkit010_WindowsFilteringPlatform</a:t>
            </a:r>
          </a:p>
          <a:p>
            <a:pPr marL="0" indent="0" algn="just">
              <a:buNone/>
            </a:pPr>
            <a:r>
              <a:rPr lang="es-ES" sz="1600">
                <a:solidFill>
                  <a:schemeClr val="accent2">
                    <a:lumMod val="20000"/>
                    <a:lumOff val="80000"/>
                  </a:schemeClr>
                </a:solidFill>
              </a:rPr>
              <a:t>KernelRootkit011_WinSockKernel</a:t>
            </a:r>
          </a:p>
        </p:txBody>
      </p:sp>
      <p:grpSp>
        <p:nvGrpSpPr>
          <p:cNvPr id="4" name="Group 3">
            <a:extLst>
              <a:ext uri="{FF2B5EF4-FFF2-40B4-BE49-F238E27FC236}">
                <a16:creationId xmlns:a16="http://schemas.microsoft.com/office/drawing/2014/main" id="{1FA53B31-5B49-4CD6-A028-AA5A7B679D53}"/>
              </a:ext>
            </a:extLst>
          </p:cNvPr>
          <p:cNvGrpSpPr/>
          <p:nvPr/>
        </p:nvGrpSpPr>
        <p:grpSpPr>
          <a:xfrm>
            <a:off x="6529291" y="1715389"/>
            <a:ext cx="4293245" cy="4764506"/>
            <a:chOff x="6437556" y="1303166"/>
            <a:chExt cx="4476716" cy="5298264"/>
          </a:xfrm>
          <a:blipFill>
            <a:blip r:embed="rId4"/>
            <a:stretch>
              <a:fillRect/>
            </a:stretch>
          </a:blipFill>
        </p:grpSpPr>
        <p:sp>
          <p:nvSpPr>
            <p:cNvPr id="5" name="Hexagon 4">
              <a:extLst>
                <a:ext uri="{FF2B5EF4-FFF2-40B4-BE49-F238E27FC236}">
                  <a16:creationId xmlns:a16="http://schemas.microsoft.com/office/drawing/2014/main" id="{E91DE693-5B9C-4E34-AFCF-04262487BA72}"/>
                </a:ext>
              </a:extLst>
            </p:cNvPr>
            <p:cNvSpPr/>
            <p:nvPr/>
          </p:nvSpPr>
          <p:spPr>
            <a:xfrm>
              <a:off x="7301156" y="173523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B72CD626-2965-43DC-8095-B4D204D39DF3}"/>
                </a:ext>
              </a:extLst>
            </p:cNvPr>
            <p:cNvSpPr/>
            <p:nvPr/>
          </p:nvSpPr>
          <p:spPr>
            <a:xfrm>
              <a:off x="7301156" y="262455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A2F7B5F1-1950-4748-9045-C312E66D53AF}"/>
                </a:ext>
              </a:extLst>
            </p:cNvPr>
            <p:cNvSpPr/>
            <p:nvPr/>
          </p:nvSpPr>
          <p:spPr>
            <a:xfrm>
              <a:off x="7301156" y="351386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20188AA8-0B3A-4678-B78F-35CEC5132162}"/>
                </a:ext>
              </a:extLst>
            </p:cNvPr>
            <p:cNvSpPr/>
            <p:nvPr/>
          </p:nvSpPr>
          <p:spPr>
            <a:xfrm>
              <a:off x="7301156" y="440318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FDB0A928-BEA4-4C75-A8B2-8CCCFC684D9D}"/>
                </a:ext>
              </a:extLst>
            </p:cNvPr>
            <p:cNvSpPr/>
            <p:nvPr/>
          </p:nvSpPr>
          <p:spPr>
            <a:xfrm>
              <a:off x="7301156" y="529250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C69D9479-919D-4463-A577-1BCBAFF6F369}"/>
                </a:ext>
              </a:extLst>
            </p:cNvPr>
            <p:cNvSpPr/>
            <p:nvPr/>
          </p:nvSpPr>
          <p:spPr>
            <a:xfrm>
              <a:off x="8164756" y="220070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01CDE3B-0378-49AB-AEE1-D2AE9AF1AAC2}"/>
                </a:ext>
              </a:extLst>
            </p:cNvPr>
            <p:cNvSpPr/>
            <p:nvPr/>
          </p:nvSpPr>
          <p:spPr>
            <a:xfrm>
              <a:off x="8164756" y="309001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048FFEC7-E106-4780-A8C3-76FDEBAA21D9}"/>
                </a:ext>
              </a:extLst>
            </p:cNvPr>
            <p:cNvSpPr/>
            <p:nvPr/>
          </p:nvSpPr>
          <p:spPr>
            <a:xfrm>
              <a:off x="8164756" y="397933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4BDC518A-1539-4D3D-9553-6283B222C0A6}"/>
                </a:ext>
              </a:extLst>
            </p:cNvPr>
            <p:cNvSpPr/>
            <p:nvPr/>
          </p:nvSpPr>
          <p:spPr>
            <a:xfrm>
              <a:off x="8164756" y="486865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360D19A6-1654-49E4-A9F1-38EBEBBCA9F1}"/>
                </a:ext>
              </a:extLst>
            </p:cNvPr>
            <p:cNvSpPr/>
            <p:nvPr/>
          </p:nvSpPr>
          <p:spPr>
            <a:xfrm>
              <a:off x="8164756" y="131350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08A01305-9450-4DFB-AB1D-707872D642BD}"/>
                </a:ext>
              </a:extLst>
            </p:cNvPr>
            <p:cNvSpPr/>
            <p:nvPr/>
          </p:nvSpPr>
          <p:spPr>
            <a:xfrm>
              <a:off x="8164756" y="5757970"/>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8DD9BBEA-F1BC-4BA4-A808-5416CE2F3A83}"/>
                </a:ext>
              </a:extLst>
            </p:cNvPr>
            <p:cNvSpPr/>
            <p:nvPr/>
          </p:nvSpPr>
          <p:spPr>
            <a:xfrm>
              <a:off x="6437556" y="219036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DB8AB26E-6731-495F-B06A-912D98573C1F}"/>
                </a:ext>
              </a:extLst>
            </p:cNvPr>
            <p:cNvSpPr/>
            <p:nvPr/>
          </p:nvSpPr>
          <p:spPr>
            <a:xfrm>
              <a:off x="6437556" y="3079680"/>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FE28B7DE-AEF3-46F9-A9DA-3E727309BDE3}"/>
                </a:ext>
              </a:extLst>
            </p:cNvPr>
            <p:cNvSpPr/>
            <p:nvPr/>
          </p:nvSpPr>
          <p:spPr>
            <a:xfrm>
              <a:off x="6437556" y="3968997"/>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2720AB5A-0175-46BB-916F-8E78F4013B4D}"/>
                </a:ext>
              </a:extLst>
            </p:cNvPr>
            <p:cNvSpPr/>
            <p:nvPr/>
          </p:nvSpPr>
          <p:spPr>
            <a:xfrm>
              <a:off x="6437556" y="4858314"/>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66E2546B-19FE-4317-A806-7B15631571C9}"/>
                </a:ext>
              </a:extLst>
            </p:cNvPr>
            <p:cNvSpPr/>
            <p:nvPr/>
          </p:nvSpPr>
          <p:spPr>
            <a:xfrm>
              <a:off x="6437556" y="130316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2EACB9F8-6A3C-4355-B129-357C186E894A}"/>
                </a:ext>
              </a:extLst>
            </p:cNvPr>
            <p:cNvSpPr/>
            <p:nvPr/>
          </p:nvSpPr>
          <p:spPr>
            <a:xfrm>
              <a:off x="6437556" y="5747631"/>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FD6459A7-D2AF-43D2-9C73-FA77F9314BCA}"/>
                </a:ext>
              </a:extLst>
            </p:cNvPr>
            <p:cNvSpPr/>
            <p:nvPr/>
          </p:nvSpPr>
          <p:spPr>
            <a:xfrm>
              <a:off x="9028356" y="173523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18948B42-27DB-4B19-A886-D9847088EA9E}"/>
                </a:ext>
              </a:extLst>
            </p:cNvPr>
            <p:cNvSpPr/>
            <p:nvPr/>
          </p:nvSpPr>
          <p:spPr>
            <a:xfrm>
              <a:off x="9028356" y="262455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56829748-46E2-44F5-B6BB-FFE1BBE271CC}"/>
                </a:ext>
              </a:extLst>
            </p:cNvPr>
            <p:cNvSpPr/>
            <p:nvPr/>
          </p:nvSpPr>
          <p:spPr>
            <a:xfrm>
              <a:off x="9028356" y="351386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93D6C543-875A-45F8-8742-277035891E18}"/>
                </a:ext>
              </a:extLst>
            </p:cNvPr>
            <p:cNvSpPr/>
            <p:nvPr/>
          </p:nvSpPr>
          <p:spPr>
            <a:xfrm>
              <a:off x="9028356" y="440318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a:extLst>
                <a:ext uri="{FF2B5EF4-FFF2-40B4-BE49-F238E27FC236}">
                  <a16:creationId xmlns:a16="http://schemas.microsoft.com/office/drawing/2014/main" id="{E40A8A6A-F344-41D2-8CCA-FEB77474D9A2}"/>
                </a:ext>
              </a:extLst>
            </p:cNvPr>
            <p:cNvSpPr/>
            <p:nvPr/>
          </p:nvSpPr>
          <p:spPr>
            <a:xfrm>
              <a:off x="9028356" y="529250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exagon 27">
              <a:extLst>
                <a:ext uri="{FF2B5EF4-FFF2-40B4-BE49-F238E27FC236}">
                  <a16:creationId xmlns:a16="http://schemas.microsoft.com/office/drawing/2014/main" id="{45F121E4-249C-45DC-A320-744DF5AB9547}"/>
                </a:ext>
              </a:extLst>
            </p:cNvPr>
            <p:cNvSpPr/>
            <p:nvPr/>
          </p:nvSpPr>
          <p:spPr>
            <a:xfrm>
              <a:off x="9891956" y="220070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a:extLst>
                <a:ext uri="{FF2B5EF4-FFF2-40B4-BE49-F238E27FC236}">
                  <a16:creationId xmlns:a16="http://schemas.microsoft.com/office/drawing/2014/main" id="{6BD79A24-BE7C-4AAA-ADDA-6ECFFB2EAC0A}"/>
                </a:ext>
              </a:extLst>
            </p:cNvPr>
            <p:cNvSpPr/>
            <p:nvPr/>
          </p:nvSpPr>
          <p:spPr>
            <a:xfrm>
              <a:off x="9891956" y="309001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a:extLst>
                <a:ext uri="{FF2B5EF4-FFF2-40B4-BE49-F238E27FC236}">
                  <a16:creationId xmlns:a16="http://schemas.microsoft.com/office/drawing/2014/main" id="{35426BFE-84BE-406F-A392-173CCF0349C2}"/>
                </a:ext>
              </a:extLst>
            </p:cNvPr>
            <p:cNvSpPr/>
            <p:nvPr/>
          </p:nvSpPr>
          <p:spPr>
            <a:xfrm>
              <a:off x="9891956" y="397933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a:extLst>
                <a:ext uri="{FF2B5EF4-FFF2-40B4-BE49-F238E27FC236}">
                  <a16:creationId xmlns:a16="http://schemas.microsoft.com/office/drawing/2014/main" id="{28B268F0-6E80-4CFF-A907-F78191BFE400}"/>
                </a:ext>
              </a:extLst>
            </p:cNvPr>
            <p:cNvSpPr/>
            <p:nvPr/>
          </p:nvSpPr>
          <p:spPr>
            <a:xfrm>
              <a:off x="9891956" y="486865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a:extLst>
                <a:ext uri="{FF2B5EF4-FFF2-40B4-BE49-F238E27FC236}">
                  <a16:creationId xmlns:a16="http://schemas.microsoft.com/office/drawing/2014/main" id="{F694EC78-B0C7-44A6-B853-160EAA5319A9}"/>
                </a:ext>
              </a:extLst>
            </p:cNvPr>
            <p:cNvSpPr/>
            <p:nvPr/>
          </p:nvSpPr>
          <p:spPr>
            <a:xfrm>
              <a:off x="9891956" y="131350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a:extLst>
                <a:ext uri="{FF2B5EF4-FFF2-40B4-BE49-F238E27FC236}">
                  <a16:creationId xmlns:a16="http://schemas.microsoft.com/office/drawing/2014/main" id="{D28F7AAA-4774-4247-91A7-48640DADDA96}"/>
                </a:ext>
              </a:extLst>
            </p:cNvPr>
            <p:cNvSpPr/>
            <p:nvPr/>
          </p:nvSpPr>
          <p:spPr>
            <a:xfrm>
              <a:off x="9891956" y="5757970"/>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846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lvl="0" algn="ctr"/>
            <a:r>
              <a:rPr lang="es-ES">
                <a:solidFill>
                  <a:schemeClr val="bg1"/>
                </a:solidFill>
              </a:rPr>
              <a:t>The Gateway</a:t>
            </a:r>
            <a:endParaRPr lang="en-US" sz="7200">
              <a:solidFill>
                <a:prstClr val="white"/>
              </a:solidFill>
            </a:endParaRPr>
          </a:p>
        </p:txBody>
      </p:sp>
      <p:pic>
        <p:nvPicPr>
          <p:cNvPr id="7" name="Picture 6">
            <a:extLst>
              <a:ext uri="{FF2B5EF4-FFF2-40B4-BE49-F238E27FC236}">
                <a16:creationId xmlns:a16="http://schemas.microsoft.com/office/drawing/2014/main" id="{84170871-D305-4C8C-828C-6D16D06D5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9703"/>
            <a:ext cx="3810000" cy="3429000"/>
          </a:xfrm>
          <a:prstGeom prst="rect">
            <a:avLst/>
          </a:prstGeom>
        </p:spPr>
      </p:pic>
      <p:sp>
        <p:nvSpPr>
          <p:cNvPr id="5" name="Content Placeholder 2">
            <a:extLst>
              <a:ext uri="{FF2B5EF4-FFF2-40B4-BE49-F238E27FC236}">
                <a16:creationId xmlns:a16="http://schemas.microsoft.com/office/drawing/2014/main" id="{D051DD22-EA2B-4C93-AC0F-9FE1EECAF177}"/>
              </a:ext>
            </a:extLst>
          </p:cNvPr>
          <p:cNvSpPr txBox="1">
            <a:spLocks/>
          </p:cNvSpPr>
          <p:nvPr/>
        </p:nvSpPr>
        <p:spPr>
          <a:xfrm>
            <a:off x="3149600" y="2350466"/>
            <a:ext cx="4377267" cy="1163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Font typeface="Arial" panose="020B0604020202020204" pitchFamily="34" charset="0"/>
              <a:buNone/>
            </a:pPr>
            <a:r>
              <a:rPr lang="es-ES" sz="2800">
                <a:solidFill>
                  <a:schemeClr val="accent2">
                    <a:lumMod val="20000"/>
                    <a:lumOff val="80000"/>
                  </a:schemeClr>
                </a:solidFill>
              </a:rPr>
              <a:t>Rootkit Installation</a:t>
            </a:r>
          </a:p>
          <a:p>
            <a:pPr marL="0" indent="0" algn="just">
              <a:buFont typeface="Arial" panose="020B0604020202020204" pitchFamily="34" charset="0"/>
              <a:buNone/>
            </a:pPr>
            <a:r>
              <a:rPr lang="es-ES" sz="2800">
                <a:solidFill>
                  <a:schemeClr val="accent2">
                    <a:lumMod val="20000"/>
                    <a:lumOff val="80000"/>
                  </a:schemeClr>
                </a:solidFill>
              </a:rPr>
              <a:t>Kernel Mode Driver</a:t>
            </a:r>
            <a:endParaRPr lang="en-US">
              <a:solidFill>
                <a:schemeClr val="bg1"/>
              </a:solidFill>
            </a:endParaRPr>
          </a:p>
        </p:txBody>
      </p:sp>
      <p:pic>
        <p:nvPicPr>
          <p:cNvPr id="8" name="Picture 7">
            <a:extLst>
              <a:ext uri="{FF2B5EF4-FFF2-40B4-BE49-F238E27FC236}">
                <a16:creationId xmlns:a16="http://schemas.microsoft.com/office/drawing/2014/main" id="{08E48E6A-2F9C-4A89-B80C-95537EEB93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003" y="2024247"/>
            <a:ext cx="785457" cy="1252222"/>
          </a:xfrm>
          <a:prstGeom prst="rect">
            <a:avLst/>
          </a:prstGeom>
        </p:spPr>
      </p:pic>
    </p:spTree>
    <p:extLst>
      <p:ext uri="{BB962C8B-B14F-4D97-AF65-F5344CB8AC3E}">
        <p14:creationId xmlns:p14="http://schemas.microsoft.com/office/powerpoint/2010/main" val="3814578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204075" y="3160453"/>
            <a:ext cx="7659760" cy="3615533"/>
          </a:xfrm>
        </p:spPr>
        <p:txBody>
          <a:bodyPr>
            <a:noAutofit/>
          </a:bodyPr>
          <a:lstStyle/>
          <a:p>
            <a:pPr marL="0" indent="0">
              <a:buNone/>
            </a:pPr>
            <a:endParaRPr lang="en-US" sz="1600">
              <a:solidFill>
                <a:schemeClr val="bg1"/>
              </a:solidFill>
            </a:endParaRPr>
          </a:p>
          <a:p>
            <a:pPr marL="0" indent="0">
              <a:buNone/>
            </a:pPr>
            <a:endParaRPr lang="en-US" sz="1600">
              <a:solidFill>
                <a:schemeClr val="bg1"/>
              </a:solidFill>
            </a:endParaRPr>
          </a:p>
          <a:p>
            <a:pPr marL="0" indent="0">
              <a:buNone/>
            </a:pPr>
            <a:r>
              <a:rPr lang="en-US" sz="1600">
                <a:solidFill>
                  <a:schemeClr val="bg1"/>
                </a:solidFill>
              </a:rPr>
              <a:t>1. Vulnerable Kernel Driver		(BYOVD)</a:t>
            </a:r>
          </a:p>
          <a:p>
            <a:endParaRPr lang="en-US" sz="1600">
              <a:solidFill>
                <a:schemeClr val="bg1"/>
              </a:solidFill>
            </a:endParaRPr>
          </a:p>
        </p:txBody>
      </p:sp>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lvl="0" algn="ctr"/>
            <a:r>
              <a:rPr lang="es-ES">
                <a:solidFill>
                  <a:schemeClr val="bg1"/>
                </a:solidFill>
              </a:rPr>
              <a:t>The Gateway</a:t>
            </a:r>
            <a:endParaRPr lang="en-US" sz="7200">
              <a:solidFill>
                <a:prstClr val="white"/>
              </a:solidFill>
            </a:endParaRPr>
          </a:p>
        </p:txBody>
      </p:sp>
      <p:pic>
        <p:nvPicPr>
          <p:cNvPr id="7" name="Picture 6">
            <a:extLst>
              <a:ext uri="{FF2B5EF4-FFF2-40B4-BE49-F238E27FC236}">
                <a16:creationId xmlns:a16="http://schemas.microsoft.com/office/drawing/2014/main" id="{84170871-D305-4C8C-828C-6D16D06D5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9703"/>
            <a:ext cx="3810000" cy="3429000"/>
          </a:xfrm>
          <a:prstGeom prst="rect">
            <a:avLst/>
          </a:prstGeom>
        </p:spPr>
      </p:pic>
      <p:sp>
        <p:nvSpPr>
          <p:cNvPr id="5" name="Content Placeholder 2">
            <a:extLst>
              <a:ext uri="{FF2B5EF4-FFF2-40B4-BE49-F238E27FC236}">
                <a16:creationId xmlns:a16="http://schemas.microsoft.com/office/drawing/2014/main" id="{D051DD22-EA2B-4C93-AC0F-9FE1EECAF177}"/>
              </a:ext>
            </a:extLst>
          </p:cNvPr>
          <p:cNvSpPr txBox="1">
            <a:spLocks/>
          </p:cNvSpPr>
          <p:nvPr/>
        </p:nvSpPr>
        <p:spPr>
          <a:xfrm>
            <a:off x="3149600" y="2350466"/>
            <a:ext cx="4377267" cy="1163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Font typeface="Arial" panose="020B0604020202020204" pitchFamily="34" charset="0"/>
              <a:buNone/>
            </a:pPr>
            <a:r>
              <a:rPr lang="es-ES" sz="2800">
                <a:solidFill>
                  <a:schemeClr val="accent2">
                    <a:lumMod val="20000"/>
                    <a:lumOff val="80000"/>
                  </a:schemeClr>
                </a:solidFill>
              </a:rPr>
              <a:t>Rootkit Installation</a:t>
            </a:r>
          </a:p>
          <a:p>
            <a:pPr marL="0" indent="0" algn="just">
              <a:buFont typeface="Arial" panose="020B0604020202020204" pitchFamily="34" charset="0"/>
              <a:buNone/>
            </a:pPr>
            <a:r>
              <a:rPr lang="es-ES" sz="2800">
                <a:solidFill>
                  <a:schemeClr val="accent2">
                    <a:lumMod val="20000"/>
                    <a:lumOff val="80000"/>
                  </a:schemeClr>
                </a:solidFill>
              </a:rPr>
              <a:t>Kernel Mode Driver</a:t>
            </a:r>
            <a:endParaRPr lang="en-US">
              <a:solidFill>
                <a:schemeClr val="bg1"/>
              </a:solidFill>
            </a:endParaRPr>
          </a:p>
        </p:txBody>
      </p:sp>
      <p:pic>
        <p:nvPicPr>
          <p:cNvPr id="8" name="Picture 7">
            <a:extLst>
              <a:ext uri="{FF2B5EF4-FFF2-40B4-BE49-F238E27FC236}">
                <a16:creationId xmlns:a16="http://schemas.microsoft.com/office/drawing/2014/main" id="{08E48E6A-2F9C-4A89-B80C-95537EEB93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003" y="2024247"/>
            <a:ext cx="785457" cy="1252222"/>
          </a:xfrm>
          <a:prstGeom prst="rect">
            <a:avLst/>
          </a:prstGeom>
        </p:spPr>
      </p:pic>
      <p:sp>
        <p:nvSpPr>
          <p:cNvPr id="2" name="Rectangle 1">
            <a:extLst>
              <a:ext uri="{FF2B5EF4-FFF2-40B4-BE49-F238E27FC236}">
                <a16:creationId xmlns:a16="http://schemas.microsoft.com/office/drawing/2014/main" id="{79F3D124-69BA-4E47-AE42-7B784DC5A873}"/>
              </a:ext>
            </a:extLst>
          </p:cNvPr>
          <p:cNvSpPr/>
          <p:nvPr/>
        </p:nvSpPr>
        <p:spPr>
          <a:xfrm>
            <a:off x="3990659" y="4025884"/>
            <a:ext cx="3873176" cy="369332"/>
          </a:xfrm>
          <a:prstGeom prst="rect">
            <a:avLst/>
          </a:prstGeom>
        </p:spPr>
        <p:txBody>
          <a:bodyPr wrap="none">
            <a:spAutoFit/>
          </a:bodyPr>
          <a:lstStyle/>
          <a:p>
            <a:r>
              <a:rPr lang="en-US">
                <a:solidFill>
                  <a:schemeClr val="bg1"/>
                </a:solidFill>
              </a:rPr>
              <a:t>Bring Your Own Vulnerable Driver</a:t>
            </a:r>
            <a:endParaRPr lang="en-US"/>
          </a:p>
        </p:txBody>
      </p:sp>
      <p:sp>
        <p:nvSpPr>
          <p:cNvPr id="4" name="TextBox 3">
            <a:extLst>
              <a:ext uri="{FF2B5EF4-FFF2-40B4-BE49-F238E27FC236}">
                <a16:creationId xmlns:a16="http://schemas.microsoft.com/office/drawing/2014/main" id="{6901DA15-D685-4B6E-88A1-6657FC9B6C59}"/>
              </a:ext>
            </a:extLst>
          </p:cNvPr>
          <p:cNvSpPr txBox="1"/>
          <p:nvPr/>
        </p:nvSpPr>
        <p:spPr>
          <a:xfrm rot="20885917">
            <a:off x="5639397" y="3697201"/>
            <a:ext cx="1939955" cy="369332"/>
          </a:xfrm>
          <a:prstGeom prst="rect">
            <a:avLst/>
          </a:prstGeom>
          <a:noFill/>
        </p:spPr>
        <p:txBody>
          <a:bodyPr wrap="none" rtlCol="0">
            <a:spAutoFit/>
          </a:bodyPr>
          <a:lstStyle/>
          <a:p>
            <a:r>
              <a:rPr lang="en-US">
                <a:solidFill>
                  <a:schemeClr val="accent2">
                    <a:lumMod val="20000"/>
                    <a:lumOff val="80000"/>
                  </a:schemeClr>
                </a:solidFill>
              </a:rPr>
              <a:t>Not Well Known</a:t>
            </a:r>
          </a:p>
        </p:txBody>
      </p:sp>
      <p:pic>
        <p:nvPicPr>
          <p:cNvPr id="12" name="Picture 11">
            <a:extLst>
              <a:ext uri="{FF2B5EF4-FFF2-40B4-BE49-F238E27FC236}">
                <a16:creationId xmlns:a16="http://schemas.microsoft.com/office/drawing/2014/main" id="{653464D8-AC7A-48DE-AAF5-CBB3723AF3CC}"/>
              </a:ext>
            </a:extLst>
          </p:cNvPr>
          <p:cNvPicPr>
            <a:picLocks noChangeAspect="1"/>
          </p:cNvPicPr>
          <p:nvPr/>
        </p:nvPicPr>
        <p:blipFill rotWithShape="1">
          <a:blip r:embed="rId5">
            <a:extLst>
              <a:ext uri="{28A0092B-C50C-407E-A947-70E740481C1C}">
                <a14:useLocalDpi xmlns:a14="http://schemas.microsoft.com/office/drawing/2010/main" val="0"/>
              </a:ext>
            </a:extLst>
          </a:blip>
          <a:srcRect l="4282" r="3366" b="19537"/>
          <a:stretch/>
        </p:blipFill>
        <p:spPr>
          <a:xfrm>
            <a:off x="8759311" y="3140483"/>
            <a:ext cx="3083560" cy="1234643"/>
          </a:xfrm>
          <a:prstGeom prst="rect">
            <a:avLst/>
          </a:prstGeom>
        </p:spPr>
      </p:pic>
      <p:pic>
        <p:nvPicPr>
          <p:cNvPr id="13" name="Picture 12">
            <a:extLst>
              <a:ext uri="{FF2B5EF4-FFF2-40B4-BE49-F238E27FC236}">
                <a16:creationId xmlns:a16="http://schemas.microsoft.com/office/drawing/2014/main" id="{EA825C93-269F-4C38-9EA9-3B6A26F21D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16739" y="3820907"/>
            <a:ext cx="640501" cy="640501"/>
          </a:xfrm>
          <a:prstGeom prst="rect">
            <a:avLst/>
          </a:prstGeom>
        </p:spPr>
      </p:pic>
    </p:spTree>
    <p:extLst>
      <p:ext uri="{BB962C8B-B14F-4D97-AF65-F5344CB8AC3E}">
        <p14:creationId xmlns:p14="http://schemas.microsoft.com/office/powerpoint/2010/main" val="1710511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9EEA850-29AA-4B66-889A-A2CAEDFA29DA}"/>
              </a:ext>
            </a:extLst>
          </p:cNvPr>
          <p:cNvSpPr>
            <a:spLocks noGrp="1"/>
          </p:cNvSpPr>
          <p:nvPr>
            <p:ph idx="1"/>
          </p:nvPr>
        </p:nvSpPr>
        <p:spPr>
          <a:xfrm>
            <a:off x="685800" y="2196046"/>
            <a:ext cx="5410200" cy="4341707"/>
          </a:xfrm>
        </p:spPr>
        <p:txBody>
          <a:bodyPr>
            <a:noAutofit/>
          </a:bodyPr>
          <a:lstStyle/>
          <a:p>
            <a:pPr algn="just"/>
            <a:endParaRPr lang="es-ES" sz="700">
              <a:solidFill>
                <a:schemeClr val="bg1"/>
              </a:solidFill>
            </a:endParaRPr>
          </a:p>
          <a:p>
            <a:pPr algn="just"/>
            <a:r>
              <a:rPr lang="es-ES" sz="2000">
                <a:solidFill>
                  <a:schemeClr val="bg1"/>
                </a:solidFill>
              </a:rPr>
              <a:t>Concepts</a:t>
            </a:r>
          </a:p>
          <a:p>
            <a:pPr lvl="1" algn="just"/>
            <a:r>
              <a:rPr lang="es-ES" sz="1800">
                <a:solidFill>
                  <a:schemeClr val="bg1"/>
                </a:solidFill>
              </a:rPr>
              <a:t>Kernel</a:t>
            </a:r>
          </a:p>
          <a:p>
            <a:pPr lvl="1" algn="just"/>
            <a:r>
              <a:rPr lang="es-ES" sz="1800">
                <a:solidFill>
                  <a:schemeClr val="bg1"/>
                </a:solidFill>
              </a:rPr>
              <a:t>Rootkit</a:t>
            </a:r>
          </a:p>
          <a:p>
            <a:pPr lvl="1" algn="just"/>
            <a:r>
              <a:rPr lang="es-ES" sz="1800">
                <a:solidFill>
                  <a:schemeClr val="bg1"/>
                </a:solidFill>
              </a:rPr>
              <a:t>Security Mechanisms</a:t>
            </a:r>
          </a:p>
          <a:p>
            <a:pPr marL="0" indent="0" algn="just">
              <a:buNone/>
            </a:pPr>
            <a:endParaRPr lang="es-ES" sz="700">
              <a:solidFill>
                <a:schemeClr val="bg1"/>
              </a:solidFill>
            </a:endParaRPr>
          </a:p>
          <a:p>
            <a:pPr algn="just"/>
            <a:r>
              <a:rPr lang="es-ES" sz="2000">
                <a:solidFill>
                  <a:schemeClr val="bg1"/>
                </a:solidFill>
              </a:rPr>
              <a:t>Checkpoint</a:t>
            </a:r>
            <a:endParaRPr lang="es-ES" sz="1800">
              <a:solidFill>
                <a:schemeClr val="bg1"/>
              </a:solidFill>
            </a:endParaRPr>
          </a:p>
          <a:p>
            <a:pPr marL="0" indent="0" algn="just">
              <a:buNone/>
            </a:pPr>
            <a:endParaRPr lang="es-ES" sz="700">
              <a:solidFill>
                <a:schemeClr val="bg1"/>
              </a:solidFill>
            </a:endParaRPr>
          </a:p>
          <a:p>
            <a:pPr algn="just"/>
            <a:r>
              <a:rPr lang="es-ES" sz="2000">
                <a:solidFill>
                  <a:schemeClr val="bg1"/>
                </a:solidFill>
              </a:rPr>
              <a:t>Development Environment</a:t>
            </a:r>
          </a:p>
          <a:p>
            <a:pPr lvl="1" algn="just"/>
            <a:r>
              <a:rPr lang="es-ES" sz="1800">
                <a:solidFill>
                  <a:schemeClr val="bg1"/>
                </a:solidFill>
              </a:rPr>
              <a:t>Script</a:t>
            </a:r>
          </a:p>
          <a:p>
            <a:pPr lvl="1" algn="just"/>
            <a:r>
              <a:rPr lang="es-ES" sz="1800">
                <a:solidFill>
                  <a:schemeClr val="bg1"/>
                </a:solidFill>
              </a:rPr>
              <a:t>Kernel Mode Driver</a:t>
            </a:r>
          </a:p>
          <a:p>
            <a:pPr lvl="1" algn="just"/>
            <a:r>
              <a:rPr lang="es-ES" sz="1800">
                <a:solidFill>
                  <a:schemeClr val="bg1"/>
                </a:solidFill>
              </a:rPr>
              <a:t>Our Malicious Driver</a:t>
            </a:r>
          </a:p>
          <a:p>
            <a:pPr marL="0" indent="0" algn="just">
              <a:buNone/>
            </a:pPr>
            <a:endParaRPr lang="es-ES" sz="700">
              <a:solidFill>
                <a:schemeClr val="bg1"/>
              </a:solidFill>
            </a:endParaRPr>
          </a:p>
          <a:p>
            <a:pPr algn="just"/>
            <a:r>
              <a:rPr lang="es-ES" sz="2000">
                <a:solidFill>
                  <a:schemeClr val="bg1"/>
                </a:solidFill>
              </a:rPr>
              <a:t>Demo Time</a:t>
            </a:r>
          </a:p>
          <a:p>
            <a:pPr algn="just"/>
            <a:endParaRPr lang="es-ES" sz="2000">
              <a:solidFill>
                <a:schemeClr val="bg1"/>
              </a:solidFill>
            </a:endParaRPr>
          </a:p>
        </p:txBody>
      </p:sp>
      <p:sp>
        <p:nvSpPr>
          <p:cNvPr id="11" name="Content Placeholder 2">
            <a:extLst>
              <a:ext uri="{FF2B5EF4-FFF2-40B4-BE49-F238E27FC236}">
                <a16:creationId xmlns:a16="http://schemas.microsoft.com/office/drawing/2014/main" id="{1032B842-4E4C-49EB-B421-A792CF5EE725}"/>
              </a:ext>
            </a:extLst>
          </p:cNvPr>
          <p:cNvSpPr txBox="1">
            <a:spLocks/>
          </p:cNvSpPr>
          <p:nvPr/>
        </p:nvSpPr>
        <p:spPr>
          <a:xfrm>
            <a:off x="6571786" y="2196047"/>
            <a:ext cx="5410200" cy="4341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None/>
            </a:pPr>
            <a:endParaRPr lang="en-US" sz="700">
              <a:solidFill>
                <a:schemeClr val="bg1"/>
              </a:solidFill>
            </a:endParaRPr>
          </a:p>
          <a:p>
            <a:pPr algn="just"/>
            <a:r>
              <a:rPr lang="en-US" sz="2000">
                <a:solidFill>
                  <a:schemeClr val="bg1"/>
                </a:solidFill>
              </a:rPr>
              <a:t>Development</a:t>
            </a:r>
          </a:p>
          <a:p>
            <a:pPr lvl="1" algn="just"/>
            <a:r>
              <a:rPr lang="en-US" sz="1800">
                <a:solidFill>
                  <a:schemeClr val="bg1"/>
                </a:solidFill>
              </a:rPr>
              <a:t>Communication, Keylogger</a:t>
            </a:r>
          </a:p>
          <a:p>
            <a:pPr lvl="1" algn="just"/>
            <a:r>
              <a:rPr lang="en-US" sz="1800">
                <a:solidFill>
                  <a:schemeClr val="bg1"/>
                </a:solidFill>
              </a:rPr>
              <a:t>Hide Processes, Hide Folders</a:t>
            </a:r>
          </a:p>
          <a:p>
            <a:pPr lvl="1" algn="just"/>
            <a:r>
              <a:rPr lang="en-US" sz="1800">
                <a:solidFill>
                  <a:schemeClr val="bg1"/>
                </a:solidFill>
              </a:rPr>
              <a:t>Network Control, Network Requests</a:t>
            </a:r>
            <a:endParaRPr lang="en-US" sz="700">
              <a:solidFill>
                <a:schemeClr val="bg1"/>
              </a:solidFill>
            </a:endParaRPr>
          </a:p>
          <a:p>
            <a:pPr marL="0" indent="0" algn="just">
              <a:buNone/>
            </a:pPr>
            <a:endParaRPr lang="en-US" sz="700">
              <a:solidFill>
                <a:schemeClr val="bg1"/>
              </a:solidFill>
            </a:endParaRPr>
          </a:p>
          <a:p>
            <a:pPr algn="just"/>
            <a:r>
              <a:rPr lang="en-US" sz="2000">
                <a:solidFill>
                  <a:schemeClr val="bg1"/>
                </a:solidFill>
              </a:rPr>
              <a:t>Infection</a:t>
            </a:r>
            <a:endParaRPr lang="en-US" sz="1800">
              <a:solidFill>
                <a:schemeClr val="bg1"/>
              </a:solidFill>
            </a:endParaRPr>
          </a:p>
          <a:p>
            <a:pPr marL="0" indent="0" algn="just">
              <a:buNone/>
            </a:pPr>
            <a:endParaRPr lang="en-US" sz="700">
              <a:solidFill>
                <a:schemeClr val="bg1"/>
              </a:solidFill>
            </a:endParaRPr>
          </a:p>
          <a:p>
            <a:pPr algn="just"/>
            <a:r>
              <a:rPr lang="en-US" sz="2000">
                <a:solidFill>
                  <a:schemeClr val="bg1"/>
                </a:solidFill>
              </a:rPr>
              <a:t>B/Rootkits in the Wild</a:t>
            </a:r>
          </a:p>
          <a:p>
            <a:pPr lvl="1" algn="just"/>
            <a:r>
              <a:rPr lang="en-US" sz="1800">
                <a:solidFill>
                  <a:schemeClr val="bg1"/>
                </a:solidFill>
              </a:rPr>
              <a:t>FudModule</a:t>
            </a:r>
          </a:p>
          <a:p>
            <a:pPr lvl="1" algn="just"/>
            <a:r>
              <a:rPr lang="en-US" sz="1800">
                <a:solidFill>
                  <a:schemeClr val="bg1"/>
                </a:solidFill>
              </a:rPr>
              <a:t>Fire Chili</a:t>
            </a:r>
          </a:p>
          <a:p>
            <a:pPr lvl="1" algn="just"/>
            <a:r>
              <a:rPr lang="en-US" sz="1800">
                <a:solidFill>
                  <a:schemeClr val="bg1"/>
                </a:solidFill>
              </a:rPr>
              <a:t>SPEcter</a:t>
            </a:r>
          </a:p>
          <a:p>
            <a:pPr algn="just"/>
            <a:endParaRPr lang="en-US" sz="700">
              <a:solidFill>
                <a:schemeClr val="bg1"/>
              </a:solidFill>
            </a:endParaRPr>
          </a:p>
          <a:p>
            <a:pPr algn="just"/>
            <a:r>
              <a:rPr lang="es-ES" sz="2000">
                <a:solidFill>
                  <a:schemeClr val="bg1"/>
                </a:solidFill>
              </a:rPr>
              <a:t>Demo Time</a:t>
            </a:r>
          </a:p>
        </p:txBody>
      </p:sp>
      <p:sp>
        <p:nvSpPr>
          <p:cNvPr id="13" name="Title 1">
            <a:extLst>
              <a:ext uri="{FF2B5EF4-FFF2-40B4-BE49-F238E27FC236}">
                <a16:creationId xmlns:a16="http://schemas.microsoft.com/office/drawing/2014/main" id="{DEB7878A-FFB8-4120-B7DF-F4E94FC064C7}"/>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s-ES">
                <a:solidFill>
                  <a:schemeClr val="bg1"/>
                </a:solidFill>
              </a:rPr>
              <a:t>Table of Contents</a:t>
            </a:r>
            <a:endParaRPr lang="en-US">
              <a:solidFill>
                <a:schemeClr val="bg1"/>
              </a:solidFill>
            </a:endParaRPr>
          </a:p>
        </p:txBody>
      </p:sp>
      <p:sp>
        <p:nvSpPr>
          <p:cNvPr id="2" name="TextBox 1">
            <a:extLst>
              <a:ext uri="{FF2B5EF4-FFF2-40B4-BE49-F238E27FC236}">
                <a16:creationId xmlns:a16="http://schemas.microsoft.com/office/drawing/2014/main" id="{3D541370-46BE-4EE7-8AD5-77C82C85DE36}"/>
              </a:ext>
            </a:extLst>
          </p:cNvPr>
          <p:cNvSpPr txBox="1"/>
          <p:nvPr/>
        </p:nvSpPr>
        <p:spPr>
          <a:xfrm rot="21220342">
            <a:off x="1600077" y="921912"/>
            <a:ext cx="4384534" cy="1107996"/>
          </a:xfrm>
          <a:prstGeom prst="rect">
            <a:avLst/>
          </a:prstGeom>
          <a:noFill/>
        </p:spPr>
        <p:txBody>
          <a:bodyPr wrap="none" rtlCol="0">
            <a:spAutoFit/>
          </a:bodyPr>
          <a:lstStyle/>
          <a:p>
            <a:r>
              <a:rPr lang="en-US" sz="6600" b="1">
                <a:solidFill>
                  <a:srgbClr val="FFC000"/>
                </a:solidFill>
                <a:latin typeface="Chiller" panose="04020404031007020602" pitchFamily="82" charset="0"/>
              </a:rPr>
              <a:t>R</a:t>
            </a:r>
            <a:r>
              <a:rPr lang="en-US" sz="5400" b="1">
                <a:solidFill>
                  <a:srgbClr val="FFC000"/>
                </a:solidFill>
                <a:latin typeface="Chiller" panose="04020404031007020602" pitchFamily="82" charset="0"/>
              </a:rPr>
              <a:t>ootkit Development</a:t>
            </a:r>
          </a:p>
        </p:txBody>
      </p:sp>
      <p:sp>
        <p:nvSpPr>
          <p:cNvPr id="4" name="Double Wave 3">
            <a:extLst>
              <a:ext uri="{FF2B5EF4-FFF2-40B4-BE49-F238E27FC236}">
                <a16:creationId xmlns:a16="http://schemas.microsoft.com/office/drawing/2014/main" id="{404E2CEF-9F28-475B-BD80-6D5D04D7A241}"/>
              </a:ext>
            </a:extLst>
          </p:cNvPr>
          <p:cNvSpPr/>
          <p:nvPr/>
        </p:nvSpPr>
        <p:spPr>
          <a:xfrm>
            <a:off x="-47824" y="2115923"/>
            <a:ext cx="12306731" cy="4421830"/>
          </a:xfrm>
          <a:prstGeom prst="doubleWave">
            <a:avLst/>
          </a:prstGeom>
          <a:noFill/>
          <a:ln>
            <a:solidFill>
              <a:srgbClr val="FFC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167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204075" y="3160453"/>
            <a:ext cx="7659760" cy="3615533"/>
          </a:xfrm>
        </p:spPr>
        <p:txBody>
          <a:bodyPr>
            <a:noAutofit/>
          </a:bodyPr>
          <a:lstStyle/>
          <a:p>
            <a:pPr marL="0" indent="0">
              <a:buNone/>
            </a:pPr>
            <a:endParaRPr lang="en-US" sz="1600">
              <a:solidFill>
                <a:schemeClr val="bg1"/>
              </a:solidFill>
            </a:endParaRPr>
          </a:p>
          <a:p>
            <a:pPr marL="0" indent="0">
              <a:buNone/>
            </a:pPr>
            <a:endParaRPr lang="en-US" sz="1600">
              <a:solidFill>
                <a:schemeClr val="bg1"/>
              </a:solidFill>
            </a:endParaRPr>
          </a:p>
          <a:p>
            <a:pPr marL="0" indent="0">
              <a:buNone/>
            </a:pPr>
            <a:r>
              <a:rPr lang="en-US" sz="1600">
                <a:solidFill>
                  <a:schemeClr val="bg1"/>
                </a:solidFill>
              </a:rPr>
              <a:t>1. Vulnerable Kernel Driver		(BYOVD)</a:t>
            </a:r>
          </a:p>
          <a:p>
            <a:endParaRPr lang="en-US" sz="1600">
              <a:solidFill>
                <a:schemeClr val="bg1"/>
              </a:solidFill>
            </a:endParaRPr>
          </a:p>
          <a:p>
            <a:endParaRPr lang="en-US" sz="1600">
              <a:solidFill>
                <a:schemeClr val="bg1"/>
              </a:solidFill>
            </a:endParaRPr>
          </a:p>
          <a:p>
            <a:pPr marL="0" indent="0">
              <a:buNone/>
            </a:pPr>
            <a:r>
              <a:rPr lang="en-US" sz="1600">
                <a:solidFill>
                  <a:schemeClr val="bg1"/>
                </a:solidFill>
              </a:rPr>
              <a:t>2. Leaked Certificate		Driver Signing Policy</a:t>
            </a:r>
          </a:p>
          <a:p>
            <a:endParaRPr lang="en-US" sz="1600">
              <a:solidFill>
                <a:schemeClr val="bg1"/>
              </a:solidFill>
            </a:endParaRPr>
          </a:p>
        </p:txBody>
      </p:sp>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lvl="0" algn="ctr"/>
            <a:r>
              <a:rPr lang="es-ES">
                <a:solidFill>
                  <a:schemeClr val="bg1"/>
                </a:solidFill>
              </a:rPr>
              <a:t>The Gateway</a:t>
            </a:r>
            <a:endParaRPr lang="en-US" sz="7200">
              <a:solidFill>
                <a:prstClr val="white"/>
              </a:solidFill>
            </a:endParaRPr>
          </a:p>
        </p:txBody>
      </p:sp>
      <p:pic>
        <p:nvPicPr>
          <p:cNvPr id="7" name="Picture 6">
            <a:extLst>
              <a:ext uri="{FF2B5EF4-FFF2-40B4-BE49-F238E27FC236}">
                <a16:creationId xmlns:a16="http://schemas.microsoft.com/office/drawing/2014/main" id="{84170871-D305-4C8C-828C-6D16D06D5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9703"/>
            <a:ext cx="3810000" cy="3429000"/>
          </a:xfrm>
          <a:prstGeom prst="rect">
            <a:avLst/>
          </a:prstGeom>
        </p:spPr>
      </p:pic>
      <p:sp>
        <p:nvSpPr>
          <p:cNvPr id="5" name="Content Placeholder 2">
            <a:extLst>
              <a:ext uri="{FF2B5EF4-FFF2-40B4-BE49-F238E27FC236}">
                <a16:creationId xmlns:a16="http://schemas.microsoft.com/office/drawing/2014/main" id="{D051DD22-EA2B-4C93-AC0F-9FE1EECAF177}"/>
              </a:ext>
            </a:extLst>
          </p:cNvPr>
          <p:cNvSpPr txBox="1">
            <a:spLocks/>
          </p:cNvSpPr>
          <p:nvPr/>
        </p:nvSpPr>
        <p:spPr>
          <a:xfrm>
            <a:off x="3149600" y="2350466"/>
            <a:ext cx="4377267" cy="1163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Font typeface="Arial" panose="020B0604020202020204" pitchFamily="34" charset="0"/>
              <a:buNone/>
            </a:pPr>
            <a:r>
              <a:rPr lang="es-ES" sz="2800">
                <a:solidFill>
                  <a:schemeClr val="accent2">
                    <a:lumMod val="20000"/>
                    <a:lumOff val="80000"/>
                  </a:schemeClr>
                </a:solidFill>
              </a:rPr>
              <a:t>Rootkit Installation</a:t>
            </a:r>
          </a:p>
          <a:p>
            <a:pPr marL="0" indent="0" algn="just">
              <a:buFont typeface="Arial" panose="020B0604020202020204" pitchFamily="34" charset="0"/>
              <a:buNone/>
            </a:pPr>
            <a:r>
              <a:rPr lang="es-ES" sz="2800">
                <a:solidFill>
                  <a:schemeClr val="accent2">
                    <a:lumMod val="20000"/>
                    <a:lumOff val="80000"/>
                  </a:schemeClr>
                </a:solidFill>
              </a:rPr>
              <a:t>Kernel Mode Driver</a:t>
            </a:r>
            <a:endParaRPr lang="en-US">
              <a:solidFill>
                <a:schemeClr val="bg1"/>
              </a:solidFill>
            </a:endParaRPr>
          </a:p>
        </p:txBody>
      </p:sp>
      <p:pic>
        <p:nvPicPr>
          <p:cNvPr id="8" name="Picture 7">
            <a:extLst>
              <a:ext uri="{FF2B5EF4-FFF2-40B4-BE49-F238E27FC236}">
                <a16:creationId xmlns:a16="http://schemas.microsoft.com/office/drawing/2014/main" id="{08E48E6A-2F9C-4A89-B80C-95537EEB93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003" y="2024247"/>
            <a:ext cx="785457" cy="1252222"/>
          </a:xfrm>
          <a:prstGeom prst="rect">
            <a:avLst/>
          </a:prstGeom>
        </p:spPr>
      </p:pic>
      <p:sp>
        <p:nvSpPr>
          <p:cNvPr id="2" name="Rectangle 1">
            <a:extLst>
              <a:ext uri="{FF2B5EF4-FFF2-40B4-BE49-F238E27FC236}">
                <a16:creationId xmlns:a16="http://schemas.microsoft.com/office/drawing/2014/main" id="{79F3D124-69BA-4E47-AE42-7B784DC5A873}"/>
              </a:ext>
            </a:extLst>
          </p:cNvPr>
          <p:cNvSpPr/>
          <p:nvPr/>
        </p:nvSpPr>
        <p:spPr>
          <a:xfrm>
            <a:off x="3990659" y="4025884"/>
            <a:ext cx="3873176" cy="369332"/>
          </a:xfrm>
          <a:prstGeom prst="rect">
            <a:avLst/>
          </a:prstGeom>
        </p:spPr>
        <p:txBody>
          <a:bodyPr wrap="none">
            <a:spAutoFit/>
          </a:bodyPr>
          <a:lstStyle/>
          <a:p>
            <a:r>
              <a:rPr lang="en-US">
                <a:solidFill>
                  <a:schemeClr val="bg1"/>
                </a:solidFill>
              </a:rPr>
              <a:t>Bring Your Own Vulnerable Driver</a:t>
            </a:r>
            <a:endParaRPr lang="en-US"/>
          </a:p>
        </p:txBody>
      </p:sp>
      <p:sp>
        <p:nvSpPr>
          <p:cNvPr id="4" name="TextBox 3">
            <a:extLst>
              <a:ext uri="{FF2B5EF4-FFF2-40B4-BE49-F238E27FC236}">
                <a16:creationId xmlns:a16="http://schemas.microsoft.com/office/drawing/2014/main" id="{6901DA15-D685-4B6E-88A1-6657FC9B6C59}"/>
              </a:ext>
            </a:extLst>
          </p:cNvPr>
          <p:cNvSpPr txBox="1"/>
          <p:nvPr/>
        </p:nvSpPr>
        <p:spPr>
          <a:xfrm rot="20885917">
            <a:off x="5639397" y="3697201"/>
            <a:ext cx="1939955" cy="369332"/>
          </a:xfrm>
          <a:prstGeom prst="rect">
            <a:avLst/>
          </a:prstGeom>
          <a:noFill/>
        </p:spPr>
        <p:txBody>
          <a:bodyPr wrap="none" rtlCol="0">
            <a:spAutoFit/>
          </a:bodyPr>
          <a:lstStyle/>
          <a:p>
            <a:r>
              <a:rPr lang="en-US">
                <a:solidFill>
                  <a:schemeClr val="accent2">
                    <a:lumMod val="20000"/>
                    <a:lumOff val="80000"/>
                  </a:schemeClr>
                </a:solidFill>
              </a:rPr>
              <a:t>Not Well Known</a:t>
            </a:r>
          </a:p>
        </p:txBody>
      </p:sp>
      <p:pic>
        <p:nvPicPr>
          <p:cNvPr id="12" name="Picture 11">
            <a:extLst>
              <a:ext uri="{FF2B5EF4-FFF2-40B4-BE49-F238E27FC236}">
                <a16:creationId xmlns:a16="http://schemas.microsoft.com/office/drawing/2014/main" id="{653464D8-AC7A-48DE-AAF5-CBB3723AF3CC}"/>
              </a:ext>
            </a:extLst>
          </p:cNvPr>
          <p:cNvPicPr>
            <a:picLocks noChangeAspect="1"/>
          </p:cNvPicPr>
          <p:nvPr/>
        </p:nvPicPr>
        <p:blipFill rotWithShape="1">
          <a:blip r:embed="rId5">
            <a:extLst>
              <a:ext uri="{28A0092B-C50C-407E-A947-70E740481C1C}">
                <a14:useLocalDpi xmlns:a14="http://schemas.microsoft.com/office/drawing/2010/main" val="0"/>
              </a:ext>
            </a:extLst>
          </a:blip>
          <a:srcRect l="4282" r="3366" b="19537"/>
          <a:stretch/>
        </p:blipFill>
        <p:spPr>
          <a:xfrm>
            <a:off x="8759311" y="3140483"/>
            <a:ext cx="3083560" cy="1234643"/>
          </a:xfrm>
          <a:prstGeom prst="rect">
            <a:avLst/>
          </a:prstGeom>
        </p:spPr>
      </p:pic>
      <p:pic>
        <p:nvPicPr>
          <p:cNvPr id="14" name="Picture 13">
            <a:extLst>
              <a:ext uri="{FF2B5EF4-FFF2-40B4-BE49-F238E27FC236}">
                <a16:creationId xmlns:a16="http://schemas.microsoft.com/office/drawing/2014/main" id="{86A732C7-B821-43F6-83F6-0C130EBD78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16739" y="3820907"/>
            <a:ext cx="640501" cy="640501"/>
          </a:xfrm>
          <a:prstGeom prst="rect">
            <a:avLst/>
          </a:prstGeom>
        </p:spPr>
      </p:pic>
      <p:pic>
        <p:nvPicPr>
          <p:cNvPr id="16" name="Picture 15">
            <a:extLst>
              <a:ext uri="{FF2B5EF4-FFF2-40B4-BE49-F238E27FC236}">
                <a16:creationId xmlns:a16="http://schemas.microsoft.com/office/drawing/2014/main" id="{592C0236-3CA7-4A32-B289-E51C8D9FB2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7910" y="3899792"/>
            <a:ext cx="2416535" cy="1760928"/>
          </a:xfrm>
          <a:prstGeom prst="rect">
            <a:avLst/>
          </a:prstGeom>
        </p:spPr>
      </p:pic>
      <p:pic>
        <p:nvPicPr>
          <p:cNvPr id="13" name="Picture 12">
            <a:extLst>
              <a:ext uri="{FF2B5EF4-FFF2-40B4-BE49-F238E27FC236}">
                <a16:creationId xmlns:a16="http://schemas.microsoft.com/office/drawing/2014/main" id="{6FC5BEE0-36C3-4D9E-8A21-C27F177F8E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7409" y="4315165"/>
            <a:ext cx="1191772" cy="1306108"/>
          </a:xfrm>
          <a:prstGeom prst="rect">
            <a:avLst/>
          </a:prstGeom>
        </p:spPr>
      </p:pic>
    </p:spTree>
    <p:extLst>
      <p:ext uri="{BB962C8B-B14F-4D97-AF65-F5344CB8AC3E}">
        <p14:creationId xmlns:p14="http://schemas.microsoft.com/office/powerpoint/2010/main" val="4167962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204075" y="3160453"/>
            <a:ext cx="7659760" cy="3615533"/>
          </a:xfrm>
        </p:spPr>
        <p:txBody>
          <a:bodyPr>
            <a:noAutofit/>
          </a:bodyPr>
          <a:lstStyle/>
          <a:p>
            <a:pPr marL="0" indent="0">
              <a:buNone/>
            </a:pPr>
            <a:endParaRPr lang="en-US" sz="1600">
              <a:solidFill>
                <a:schemeClr val="bg1"/>
              </a:solidFill>
            </a:endParaRPr>
          </a:p>
          <a:p>
            <a:pPr marL="0" indent="0">
              <a:buNone/>
            </a:pPr>
            <a:endParaRPr lang="en-US" sz="1600">
              <a:solidFill>
                <a:schemeClr val="bg1"/>
              </a:solidFill>
            </a:endParaRPr>
          </a:p>
          <a:p>
            <a:pPr marL="0" indent="0">
              <a:buNone/>
            </a:pPr>
            <a:r>
              <a:rPr lang="en-US" sz="1600">
                <a:solidFill>
                  <a:schemeClr val="bg1"/>
                </a:solidFill>
              </a:rPr>
              <a:t>1. Vulnerable Kernel Driver		(BYOVD)</a:t>
            </a:r>
          </a:p>
          <a:p>
            <a:endParaRPr lang="en-US" sz="1600">
              <a:solidFill>
                <a:schemeClr val="bg1"/>
              </a:solidFill>
            </a:endParaRPr>
          </a:p>
          <a:p>
            <a:endParaRPr lang="en-US" sz="1600">
              <a:solidFill>
                <a:schemeClr val="bg1"/>
              </a:solidFill>
            </a:endParaRPr>
          </a:p>
          <a:p>
            <a:pPr marL="0" indent="0">
              <a:buNone/>
            </a:pPr>
            <a:r>
              <a:rPr lang="en-US" sz="1600">
                <a:solidFill>
                  <a:schemeClr val="bg1"/>
                </a:solidFill>
              </a:rPr>
              <a:t>2. Leaked Certificate		Driver Signing Policy</a:t>
            </a:r>
          </a:p>
          <a:p>
            <a:endParaRPr lang="en-US" sz="1600">
              <a:solidFill>
                <a:schemeClr val="bg1"/>
              </a:solidFill>
            </a:endParaRPr>
          </a:p>
          <a:p>
            <a:endParaRPr lang="en-US" sz="1600">
              <a:solidFill>
                <a:schemeClr val="bg1"/>
              </a:solidFill>
            </a:endParaRPr>
          </a:p>
          <a:p>
            <a:pPr marL="0" indent="0">
              <a:buNone/>
            </a:pPr>
            <a:r>
              <a:rPr lang="en-US" sz="1600">
                <a:solidFill>
                  <a:schemeClr val="bg1"/>
                </a:solidFill>
              </a:rPr>
              <a:t>3. UEFI Bootkit			Infect a Computer’s Boot process</a:t>
            </a:r>
          </a:p>
          <a:p>
            <a:endParaRPr lang="en-US" sz="1600">
              <a:solidFill>
                <a:schemeClr val="bg1"/>
              </a:solidFill>
            </a:endParaRPr>
          </a:p>
        </p:txBody>
      </p:sp>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lvl="0" algn="ctr"/>
            <a:r>
              <a:rPr lang="es-ES">
                <a:solidFill>
                  <a:schemeClr val="bg1"/>
                </a:solidFill>
              </a:rPr>
              <a:t>The Gateway</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pic>
        <p:nvPicPr>
          <p:cNvPr id="7" name="Picture 6">
            <a:extLst>
              <a:ext uri="{FF2B5EF4-FFF2-40B4-BE49-F238E27FC236}">
                <a16:creationId xmlns:a16="http://schemas.microsoft.com/office/drawing/2014/main" id="{84170871-D305-4C8C-828C-6D16D06D5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9703"/>
            <a:ext cx="3810000" cy="3429000"/>
          </a:xfrm>
          <a:prstGeom prst="rect">
            <a:avLst/>
          </a:prstGeom>
        </p:spPr>
      </p:pic>
      <p:sp>
        <p:nvSpPr>
          <p:cNvPr id="5" name="Content Placeholder 2">
            <a:extLst>
              <a:ext uri="{FF2B5EF4-FFF2-40B4-BE49-F238E27FC236}">
                <a16:creationId xmlns:a16="http://schemas.microsoft.com/office/drawing/2014/main" id="{D051DD22-EA2B-4C93-AC0F-9FE1EECAF177}"/>
              </a:ext>
            </a:extLst>
          </p:cNvPr>
          <p:cNvSpPr txBox="1">
            <a:spLocks/>
          </p:cNvSpPr>
          <p:nvPr/>
        </p:nvSpPr>
        <p:spPr>
          <a:xfrm>
            <a:off x="3149600" y="2350466"/>
            <a:ext cx="4377267" cy="1163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Font typeface="Arial" panose="020B0604020202020204" pitchFamily="34" charset="0"/>
              <a:buNone/>
            </a:pPr>
            <a:r>
              <a:rPr lang="es-ES" sz="2800">
                <a:solidFill>
                  <a:schemeClr val="accent2">
                    <a:lumMod val="20000"/>
                    <a:lumOff val="80000"/>
                  </a:schemeClr>
                </a:solidFill>
              </a:rPr>
              <a:t>Rootkit Installation</a:t>
            </a:r>
          </a:p>
          <a:p>
            <a:pPr marL="0" indent="0" algn="just">
              <a:buFont typeface="Arial" panose="020B0604020202020204" pitchFamily="34" charset="0"/>
              <a:buNone/>
            </a:pPr>
            <a:r>
              <a:rPr lang="es-ES" sz="2800">
                <a:solidFill>
                  <a:schemeClr val="accent2">
                    <a:lumMod val="20000"/>
                    <a:lumOff val="80000"/>
                  </a:schemeClr>
                </a:solidFill>
              </a:rPr>
              <a:t>Kernel Mode Driver</a:t>
            </a:r>
            <a:endParaRPr lang="en-US">
              <a:solidFill>
                <a:schemeClr val="bg1"/>
              </a:solidFill>
            </a:endParaRPr>
          </a:p>
        </p:txBody>
      </p:sp>
      <p:pic>
        <p:nvPicPr>
          <p:cNvPr id="8" name="Picture 7">
            <a:extLst>
              <a:ext uri="{FF2B5EF4-FFF2-40B4-BE49-F238E27FC236}">
                <a16:creationId xmlns:a16="http://schemas.microsoft.com/office/drawing/2014/main" id="{08E48E6A-2F9C-4A89-B80C-95537EEB93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003" y="2024247"/>
            <a:ext cx="785457" cy="1252222"/>
          </a:xfrm>
          <a:prstGeom prst="rect">
            <a:avLst/>
          </a:prstGeom>
        </p:spPr>
      </p:pic>
      <p:sp>
        <p:nvSpPr>
          <p:cNvPr id="2" name="Rectangle 1">
            <a:extLst>
              <a:ext uri="{FF2B5EF4-FFF2-40B4-BE49-F238E27FC236}">
                <a16:creationId xmlns:a16="http://schemas.microsoft.com/office/drawing/2014/main" id="{79F3D124-69BA-4E47-AE42-7B784DC5A873}"/>
              </a:ext>
            </a:extLst>
          </p:cNvPr>
          <p:cNvSpPr/>
          <p:nvPr/>
        </p:nvSpPr>
        <p:spPr>
          <a:xfrm>
            <a:off x="3990659" y="4025884"/>
            <a:ext cx="3873176" cy="369332"/>
          </a:xfrm>
          <a:prstGeom prst="rect">
            <a:avLst/>
          </a:prstGeom>
        </p:spPr>
        <p:txBody>
          <a:bodyPr wrap="none">
            <a:spAutoFit/>
          </a:bodyPr>
          <a:lstStyle/>
          <a:p>
            <a:r>
              <a:rPr lang="en-US">
                <a:solidFill>
                  <a:schemeClr val="bg1"/>
                </a:solidFill>
              </a:rPr>
              <a:t>Bring Your Own Vulnerable Driver</a:t>
            </a:r>
            <a:endParaRPr lang="en-US"/>
          </a:p>
        </p:txBody>
      </p:sp>
      <p:sp>
        <p:nvSpPr>
          <p:cNvPr id="4" name="TextBox 3">
            <a:extLst>
              <a:ext uri="{FF2B5EF4-FFF2-40B4-BE49-F238E27FC236}">
                <a16:creationId xmlns:a16="http://schemas.microsoft.com/office/drawing/2014/main" id="{6901DA15-D685-4B6E-88A1-6657FC9B6C59}"/>
              </a:ext>
            </a:extLst>
          </p:cNvPr>
          <p:cNvSpPr txBox="1"/>
          <p:nvPr/>
        </p:nvSpPr>
        <p:spPr>
          <a:xfrm rot="20885917">
            <a:off x="5639397" y="3697201"/>
            <a:ext cx="1939955" cy="369332"/>
          </a:xfrm>
          <a:prstGeom prst="rect">
            <a:avLst/>
          </a:prstGeom>
          <a:noFill/>
        </p:spPr>
        <p:txBody>
          <a:bodyPr wrap="none" rtlCol="0">
            <a:spAutoFit/>
          </a:bodyPr>
          <a:lstStyle/>
          <a:p>
            <a:r>
              <a:rPr lang="en-US">
                <a:solidFill>
                  <a:schemeClr val="accent2">
                    <a:lumMod val="20000"/>
                    <a:lumOff val="80000"/>
                  </a:schemeClr>
                </a:solidFill>
              </a:rPr>
              <a:t>Not Well Known</a:t>
            </a:r>
          </a:p>
        </p:txBody>
      </p:sp>
      <p:sp>
        <p:nvSpPr>
          <p:cNvPr id="10" name="TextBox 9">
            <a:extLst>
              <a:ext uri="{FF2B5EF4-FFF2-40B4-BE49-F238E27FC236}">
                <a16:creationId xmlns:a16="http://schemas.microsoft.com/office/drawing/2014/main" id="{F9CEF2C1-889A-414E-A1AB-8A0A04EF14F3}"/>
              </a:ext>
            </a:extLst>
          </p:cNvPr>
          <p:cNvSpPr txBox="1"/>
          <p:nvPr/>
        </p:nvSpPr>
        <p:spPr>
          <a:xfrm rot="20885917">
            <a:off x="5825787" y="5553033"/>
            <a:ext cx="1473480" cy="369332"/>
          </a:xfrm>
          <a:prstGeom prst="rect">
            <a:avLst/>
          </a:prstGeom>
          <a:noFill/>
        </p:spPr>
        <p:txBody>
          <a:bodyPr wrap="none" rtlCol="0">
            <a:spAutoFit/>
          </a:bodyPr>
          <a:lstStyle/>
          <a:p>
            <a:r>
              <a:rPr lang="en-US">
                <a:solidFill>
                  <a:schemeClr val="accent2">
                    <a:lumMod val="20000"/>
                    <a:lumOff val="80000"/>
                  </a:schemeClr>
                </a:solidFill>
              </a:rPr>
              <a:t>SecureBoot</a:t>
            </a:r>
          </a:p>
        </p:txBody>
      </p:sp>
      <p:sp>
        <p:nvSpPr>
          <p:cNvPr id="11" name="TextBox 10">
            <a:extLst>
              <a:ext uri="{FF2B5EF4-FFF2-40B4-BE49-F238E27FC236}">
                <a16:creationId xmlns:a16="http://schemas.microsoft.com/office/drawing/2014/main" id="{9AD78B2B-8BCB-4D86-B971-BBED98C2ED15}"/>
              </a:ext>
            </a:extLst>
          </p:cNvPr>
          <p:cNvSpPr txBox="1"/>
          <p:nvPr/>
        </p:nvSpPr>
        <p:spPr>
          <a:xfrm rot="604186">
            <a:off x="5836801" y="6255943"/>
            <a:ext cx="1938351" cy="369332"/>
          </a:xfrm>
          <a:prstGeom prst="rect">
            <a:avLst/>
          </a:prstGeom>
          <a:noFill/>
        </p:spPr>
        <p:txBody>
          <a:bodyPr wrap="none" rtlCol="0">
            <a:spAutoFit/>
          </a:bodyPr>
          <a:lstStyle/>
          <a:p>
            <a:r>
              <a:rPr lang="en-US">
                <a:solidFill>
                  <a:schemeClr val="accent2">
                    <a:lumMod val="20000"/>
                    <a:lumOff val="80000"/>
                  </a:schemeClr>
                </a:solidFill>
              </a:rPr>
              <a:t>Physical Access</a:t>
            </a:r>
          </a:p>
        </p:txBody>
      </p:sp>
      <p:pic>
        <p:nvPicPr>
          <p:cNvPr id="12" name="Picture 11">
            <a:extLst>
              <a:ext uri="{FF2B5EF4-FFF2-40B4-BE49-F238E27FC236}">
                <a16:creationId xmlns:a16="http://schemas.microsoft.com/office/drawing/2014/main" id="{653464D8-AC7A-48DE-AAF5-CBB3723AF3CC}"/>
              </a:ext>
            </a:extLst>
          </p:cNvPr>
          <p:cNvPicPr>
            <a:picLocks noChangeAspect="1"/>
          </p:cNvPicPr>
          <p:nvPr/>
        </p:nvPicPr>
        <p:blipFill rotWithShape="1">
          <a:blip r:embed="rId5">
            <a:extLst>
              <a:ext uri="{28A0092B-C50C-407E-A947-70E740481C1C}">
                <a14:useLocalDpi xmlns:a14="http://schemas.microsoft.com/office/drawing/2010/main" val="0"/>
              </a:ext>
            </a:extLst>
          </a:blip>
          <a:srcRect l="4282" r="3366" b="19537"/>
          <a:stretch/>
        </p:blipFill>
        <p:spPr>
          <a:xfrm>
            <a:off x="8759311" y="3140483"/>
            <a:ext cx="3083560" cy="1234643"/>
          </a:xfrm>
          <a:prstGeom prst="rect">
            <a:avLst/>
          </a:prstGeom>
        </p:spPr>
      </p:pic>
      <p:pic>
        <p:nvPicPr>
          <p:cNvPr id="15" name="Picture 14">
            <a:extLst>
              <a:ext uri="{FF2B5EF4-FFF2-40B4-BE49-F238E27FC236}">
                <a16:creationId xmlns:a16="http://schemas.microsoft.com/office/drawing/2014/main" id="{CA3541AF-BDCD-42C2-8BA4-A8FACC229E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7910" y="3899792"/>
            <a:ext cx="2416535" cy="1760928"/>
          </a:xfrm>
          <a:prstGeom prst="rect">
            <a:avLst/>
          </a:prstGeom>
        </p:spPr>
      </p:pic>
      <p:pic>
        <p:nvPicPr>
          <p:cNvPr id="13" name="Picture 12">
            <a:extLst>
              <a:ext uri="{FF2B5EF4-FFF2-40B4-BE49-F238E27FC236}">
                <a16:creationId xmlns:a16="http://schemas.microsoft.com/office/drawing/2014/main" id="{91DFF2D0-D7A5-4639-8E5A-BC16B02AA0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7804" y="5579942"/>
            <a:ext cx="948204" cy="1095176"/>
          </a:xfrm>
          <a:prstGeom prst="rect">
            <a:avLst/>
          </a:prstGeom>
        </p:spPr>
      </p:pic>
      <p:pic>
        <p:nvPicPr>
          <p:cNvPr id="14" name="Picture 13">
            <a:extLst>
              <a:ext uri="{FF2B5EF4-FFF2-40B4-BE49-F238E27FC236}">
                <a16:creationId xmlns:a16="http://schemas.microsoft.com/office/drawing/2014/main" id="{1F36132E-D604-4DFD-B438-57BDAD3E2E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7409" y="4315165"/>
            <a:ext cx="1191772" cy="1306108"/>
          </a:xfrm>
          <a:prstGeom prst="rect">
            <a:avLst/>
          </a:prstGeom>
        </p:spPr>
      </p:pic>
      <p:pic>
        <p:nvPicPr>
          <p:cNvPr id="17" name="Picture 16">
            <a:extLst>
              <a:ext uri="{FF2B5EF4-FFF2-40B4-BE49-F238E27FC236}">
                <a16:creationId xmlns:a16="http://schemas.microsoft.com/office/drawing/2014/main" id="{0F1AAB03-4C02-4343-B4A0-54CFA7DB65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16739" y="3820907"/>
            <a:ext cx="640501" cy="640501"/>
          </a:xfrm>
          <a:prstGeom prst="rect">
            <a:avLst/>
          </a:prstGeom>
        </p:spPr>
      </p:pic>
      <p:pic>
        <p:nvPicPr>
          <p:cNvPr id="18" name="Picture 17">
            <a:extLst>
              <a:ext uri="{FF2B5EF4-FFF2-40B4-BE49-F238E27FC236}">
                <a16:creationId xmlns:a16="http://schemas.microsoft.com/office/drawing/2014/main" id="{E648AB17-9B29-480E-BA28-56BC5BC35A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57965" y="5925064"/>
            <a:ext cx="948203" cy="677288"/>
          </a:xfrm>
          <a:prstGeom prst="rect">
            <a:avLst/>
          </a:prstGeom>
        </p:spPr>
      </p:pic>
    </p:spTree>
    <p:extLst>
      <p:ext uri="{BB962C8B-B14F-4D97-AF65-F5344CB8AC3E}">
        <p14:creationId xmlns:p14="http://schemas.microsoft.com/office/powerpoint/2010/main" val="924737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449308-32CA-42E6-929C-1BCB9A143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 y="3291"/>
            <a:ext cx="1825509" cy="1825509"/>
          </a:xfrm>
          <a:prstGeom prst="rect">
            <a:avLst/>
          </a:prstGeom>
        </p:spPr>
      </p:pic>
      <p:sp>
        <p:nvSpPr>
          <p:cNvPr id="34" name="Title 1">
            <a:extLst>
              <a:ext uri="{FF2B5EF4-FFF2-40B4-BE49-F238E27FC236}">
                <a16:creationId xmlns:a16="http://schemas.microsoft.com/office/drawing/2014/main" id="{5B7BC90D-E83F-4451-8EED-B0B8EBD0A6B3}"/>
              </a:ext>
            </a:extLst>
          </p:cNvPr>
          <p:cNvSpPr txBox="1">
            <a:spLocks/>
          </p:cNvSpPr>
          <p:nvPr/>
        </p:nvSpPr>
        <p:spPr>
          <a:xfrm>
            <a:off x="5312229" y="235270"/>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B / Rootkis In The Wild</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sp>
        <p:nvSpPr>
          <p:cNvPr id="2" name="Oval 1">
            <a:extLst>
              <a:ext uri="{FF2B5EF4-FFF2-40B4-BE49-F238E27FC236}">
                <a16:creationId xmlns:a16="http://schemas.microsoft.com/office/drawing/2014/main" id="{B07CBD91-9C52-4C04-BDC7-1F5798EE57B9}"/>
              </a:ext>
            </a:extLst>
          </p:cNvPr>
          <p:cNvSpPr/>
          <p:nvPr/>
        </p:nvSpPr>
        <p:spPr>
          <a:xfrm>
            <a:off x="71561" y="4031311"/>
            <a:ext cx="890546" cy="779228"/>
          </a:xfrm>
          <a:prstGeom prst="ellipse">
            <a:avLst/>
          </a:prstGeom>
          <a:noFill/>
          <a:ln w="2857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2021</a:t>
            </a:r>
          </a:p>
        </p:txBody>
      </p:sp>
      <p:sp>
        <p:nvSpPr>
          <p:cNvPr id="3" name="Rectangle: Rounded Corners 2">
            <a:extLst>
              <a:ext uri="{FF2B5EF4-FFF2-40B4-BE49-F238E27FC236}">
                <a16:creationId xmlns:a16="http://schemas.microsoft.com/office/drawing/2014/main" id="{97473A81-E4D3-4A2F-9C23-C895B253B06C}"/>
              </a:ext>
            </a:extLst>
          </p:cNvPr>
          <p:cNvSpPr/>
          <p:nvPr/>
        </p:nvSpPr>
        <p:spPr>
          <a:xfrm>
            <a:off x="636104" y="4656483"/>
            <a:ext cx="2770632" cy="2125981"/>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rgbClr val="FFC000"/>
                </a:solidFill>
              </a:rPr>
              <a:t>ESPecter</a:t>
            </a:r>
          </a:p>
          <a:p>
            <a:pPr marL="285750" indent="-285750">
              <a:buFont typeface="Arial" panose="020B0604020202020204" pitchFamily="34" charset="0"/>
              <a:buChar char="•"/>
            </a:pPr>
            <a:endParaRPr lang="en-US"/>
          </a:p>
          <a:p>
            <a:r>
              <a:rPr lang="en-US"/>
              <a:t>FinSpy</a:t>
            </a:r>
          </a:p>
          <a:p>
            <a:pPr marL="285750" indent="-285750">
              <a:buFont typeface="Arial" panose="020B0604020202020204" pitchFamily="34" charset="0"/>
              <a:buChar char="•"/>
            </a:pPr>
            <a:endParaRPr lang="en-US"/>
          </a:p>
          <a:p>
            <a:r>
              <a:rPr lang="en-US"/>
              <a:t>Moriya</a:t>
            </a:r>
          </a:p>
        </p:txBody>
      </p:sp>
      <p:sp>
        <p:nvSpPr>
          <p:cNvPr id="6" name="Oval 5">
            <a:extLst>
              <a:ext uri="{FF2B5EF4-FFF2-40B4-BE49-F238E27FC236}">
                <a16:creationId xmlns:a16="http://schemas.microsoft.com/office/drawing/2014/main" id="{AE14BB0E-559D-45AF-86CF-C9740F9BD11F}"/>
              </a:ext>
            </a:extLst>
          </p:cNvPr>
          <p:cNvSpPr/>
          <p:nvPr/>
        </p:nvSpPr>
        <p:spPr>
          <a:xfrm>
            <a:off x="2580766" y="1576345"/>
            <a:ext cx="890546" cy="779228"/>
          </a:xfrm>
          <a:prstGeom prst="ellipse">
            <a:avLst/>
          </a:prstGeom>
          <a:noFill/>
          <a:ln w="2857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2022</a:t>
            </a:r>
          </a:p>
        </p:txBody>
      </p:sp>
      <p:sp>
        <p:nvSpPr>
          <p:cNvPr id="7" name="Rectangle: Rounded Corners 6">
            <a:extLst>
              <a:ext uri="{FF2B5EF4-FFF2-40B4-BE49-F238E27FC236}">
                <a16:creationId xmlns:a16="http://schemas.microsoft.com/office/drawing/2014/main" id="{23611462-7491-4DDC-A46E-A205BC7A8A55}"/>
              </a:ext>
            </a:extLst>
          </p:cNvPr>
          <p:cNvSpPr/>
          <p:nvPr/>
        </p:nvSpPr>
        <p:spPr>
          <a:xfrm>
            <a:off x="3145310" y="2201517"/>
            <a:ext cx="2768566" cy="2125981"/>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MoonBounce</a:t>
            </a:r>
          </a:p>
          <a:p>
            <a:pPr marL="285750" indent="-285750">
              <a:buFont typeface="Arial" panose="020B0604020202020204" pitchFamily="34" charset="0"/>
              <a:buChar char="•"/>
            </a:pPr>
            <a:endParaRPr lang="en-US"/>
          </a:p>
          <a:p>
            <a:r>
              <a:rPr lang="en-US"/>
              <a:t>CosmicStrand</a:t>
            </a:r>
          </a:p>
          <a:p>
            <a:pPr marL="285750" indent="-285750">
              <a:buFont typeface="Arial" panose="020B0604020202020204" pitchFamily="34" charset="0"/>
              <a:buChar char="•"/>
            </a:pPr>
            <a:endParaRPr lang="en-US"/>
          </a:p>
          <a:p>
            <a:r>
              <a:rPr lang="en-US">
                <a:solidFill>
                  <a:srgbClr val="FFC000"/>
                </a:solidFill>
              </a:rPr>
              <a:t>Fire Chili</a:t>
            </a:r>
          </a:p>
        </p:txBody>
      </p:sp>
      <p:sp>
        <p:nvSpPr>
          <p:cNvPr id="9" name="Oval 8">
            <a:extLst>
              <a:ext uri="{FF2B5EF4-FFF2-40B4-BE49-F238E27FC236}">
                <a16:creationId xmlns:a16="http://schemas.microsoft.com/office/drawing/2014/main" id="{13642169-B361-4DC9-8239-7EB0BCDC74C2}"/>
              </a:ext>
            </a:extLst>
          </p:cNvPr>
          <p:cNvSpPr/>
          <p:nvPr/>
        </p:nvSpPr>
        <p:spPr>
          <a:xfrm>
            <a:off x="8482147" y="1576345"/>
            <a:ext cx="890546" cy="779228"/>
          </a:xfrm>
          <a:prstGeom prst="ellipse">
            <a:avLst/>
          </a:prstGeom>
          <a:noFill/>
          <a:ln w="2857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2024</a:t>
            </a:r>
          </a:p>
        </p:txBody>
      </p:sp>
      <p:sp>
        <p:nvSpPr>
          <p:cNvPr id="10" name="Rectangle: Rounded Corners 9">
            <a:extLst>
              <a:ext uri="{FF2B5EF4-FFF2-40B4-BE49-F238E27FC236}">
                <a16:creationId xmlns:a16="http://schemas.microsoft.com/office/drawing/2014/main" id="{B7998A67-0C3E-467E-99CE-821253F15FA6}"/>
              </a:ext>
            </a:extLst>
          </p:cNvPr>
          <p:cNvSpPr/>
          <p:nvPr/>
        </p:nvSpPr>
        <p:spPr>
          <a:xfrm>
            <a:off x="9046690" y="2201517"/>
            <a:ext cx="2770632" cy="2125981"/>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Bootkitty</a:t>
            </a:r>
          </a:p>
          <a:p>
            <a:pPr marL="285750" indent="-285750">
              <a:buFont typeface="Arial" panose="020B0604020202020204" pitchFamily="34" charset="0"/>
              <a:buChar char="•"/>
            </a:pPr>
            <a:endParaRPr lang="en-US"/>
          </a:p>
          <a:p>
            <a:r>
              <a:rPr lang="en-US">
                <a:solidFill>
                  <a:srgbClr val="FFC000"/>
                </a:solidFill>
              </a:rPr>
              <a:t>Fudmodule</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11" name="Oval 10">
            <a:extLst>
              <a:ext uri="{FF2B5EF4-FFF2-40B4-BE49-F238E27FC236}">
                <a16:creationId xmlns:a16="http://schemas.microsoft.com/office/drawing/2014/main" id="{25126D61-6502-4A02-9DC2-79B0C07B336A}"/>
              </a:ext>
            </a:extLst>
          </p:cNvPr>
          <p:cNvSpPr/>
          <p:nvPr/>
        </p:nvSpPr>
        <p:spPr>
          <a:xfrm>
            <a:off x="5913876" y="3955111"/>
            <a:ext cx="890546" cy="779228"/>
          </a:xfrm>
          <a:prstGeom prst="ellipse">
            <a:avLst/>
          </a:prstGeom>
          <a:noFill/>
          <a:ln w="2857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2023</a:t>
            </a:r>
          </a:p>
        </p:txBody>
      </p:sp>
      <p:sp>
        <p:nvSpPr>
          <p:cNvPr id="12" name="Rectangle: Rounded Corners 11">
            <a:extLst>
              <a:ext uri="{FF2B5EF4-FFF2-40B4-BE49-F238E27FC236}">
                <a16:creationId xmlns:a16="http://schemas.microsoft.com/office/drawing/2014/main" id="{BEC46722-3A2E-4DB9-A08A-A55028CBFA20}"/>
              </a:ext>
            </a:extLst>
          </p:cNvPr>
          <p:cNvSpPr/>
          <p:nvPr/>
        </p:nvSpPr>
        <p:spPr>
          <a:xfrm>
            <a:off x="6478419" y="4580283"/>
            <a:ext cx="2770632" cy="2125981"/>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BlackLotus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pic>
        <p:nvPicPr>
          <p:cNvPr id="5" name="Picture 4">
            <a:extLst>
              <a:ext uri="{FF2B5EF4-FFF2-40B4-BE49-F238E27FC236}">
                <a16:creationId xmlns:a16="http://schemas.microsoft.com/office/drawing/2014/main" id="{CF9A4B18-F51E-47F2-9F78-23CD9FBA8A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1296" y="2381320"/>
            <a:ext cx="635898" cy="454213"/>
          </a:xfrm>
          <a:prstGeom prst="rect">
            <a:avLst/>
          </a:prstGeom>
        </p:spPr>
      </p:pic>
      <p:pic>
        <p:nvPicPr>
          <p:cNvPr id="14" name="Picture 13">
            <a:extLst>
              <a:ext uri="{FF2B5EF4-FFF2-40B4-BE49-F238E27FC236}">
                <a16:creationId xmlns:a16="http://schemas.microsoft.com/office/drawing/2014/main" id="{E4A4D1AB-CDD7-4A41-9745-DC703A587A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17365" y="2873740"/>
            <a:ext cx="495117" cy="694901"/>
          </a:xfrm>
          <a:prstGeom prst="rect">
            <a:avLst/>
          </a:prstGeom>
        </p:spPr>
      </p:pic>
      <p:pic>
        <p:nvPicPr>
          <p:cNvPr id="16" name="Picture 15">
            <a:extLst>
              <a:ext uri="{FF2B5EF4-FFF2-40B4-BE49-F238E27FC236}">
                <a16:creationId xmlns:a16="http://schemas.microsoft.com/office/drawing/2014/main" id="{F33175E4-68C0-4F1D-AB6D-ED4016C8D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61421" y="2978708"/>
            <a:ext cx="510022" cy="510022"/>
          </a:xfrm>
          <a:prstGeom prst="rect">
            <a:avLst/>
          </a:prstGeom>
        </p:spPr>
      </p:pic>
      <p:pic>
        <p:nvPicPr>
          <p:cNvPr id="18" name="Picture 17">
            <a:extLst>
              <a:ext uri="{FF2B5EF4-FFF2-40B4-BE49-F238E27FC236}">
                <a16:creationId xmlns:a16="http://schemas.microsoft.com/office/drawing/2014/main" id="{8EAE6C43-A502-4D43-B781-06269F6FEF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07194" y="2343112"/>
            <a:ext cx="503065" cy="555685"/>
          </a:xfrm>
          <a:prstGeom prst="rect">
            <a:avLst/>
          </a:prstGeom>
        </p:spPr>
      </p:pic>
      <p:pic>
        <p:nvPicPr>
          <p:cNvPr id="22" name="Picture 21">
            <a:extLst>
              <a:ext uri="{FF2B5EF4-FFF2-40B4-BE49-F238E27FC236}">
                <a16:creationId xmlns:a16="http://schemas.microsoft.com/office/drawing/2014/main" id="{9F475983-9EDE-4CF7-B1F1-521803ED99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4632" y="5480582"/>
            <a:ext cx="450292" cy="450292"/>
          </a:xfrm>
          <a:prstGeom prst="rect">
            <a:avLst/>
          </a:prstGeom>
        </p:spPr>
      </p:pic>
      <p:pic>
        <p:nvPicPr>
          <p:cNvPr id="24" name="Picture 23">
            <a:extLst>
              <a:ext uri="{FF2B5EF4-FFF2-40B4-BE49-F238E27FC236}">
                <a16:creationId xmlns:a16="http://schemas.microsoft.com/office/drawing/2014/main" id="{2D7B4F99-76E6-4A15-A620-65F7CBC6F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8296" y="4827442"/>
            <a:ext cx="635898" cy="454213"/>
          </a:xfrm>
          <a:prstGeom prst="rect">
            <a:avLst/>
          </a:prstGeom>
        </p:spPr>
      </p:pic>
      <p:pic>
        <p:nvPicPr>
          <p:cNvPr id="25" name="Picture 24">
            <a:extLst>
              <a:ext uri="{FF2B5EF4-FFF2-40B4-BE49-F238E27FC236}">
                <a16:creationId xmlns:a16="http://schemas.microsoft.com/office/drawing/2014/main" id="{D0802D0F-04DE-42E8-BFAA-54F385DB1C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360" y="4845332"/>
            <a:ext cx="510022" cy="510022"/>
          </a:xfrm>
          <a:prstGeom prst="rect">
            <a:avLst/>
          </a:prstGeom>
        </p:spPr>
      </p:pic>
      <p:pic>
        <p:nvPicPr>
          <p:cNvPr id="26" name="Picture 25">
            <a:extLst>
              <a:ext uri="{FF2B5EF4-FFF2-40B4-BE49-F238E27FC236}">
                <a16:creationId xmlns:a16="http://schemas.microsoft.com/office/drawing/2014/main" id="{C615DBB5-A989-4F3D-8C0D-8E30B43BAD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1790" y="2468686"/>
            <a:ext cx="635898" cy="454213"/>
          </a:xfrm>
          <a:prstGeom prst="rect">
            <a:avLst/>
          </a:prstGeom>
        </p:spPr>
      </p:pic>
      <p:pic>
        <p:nvPicPr>
          <p:cNvPr id="27" name="Picture 26">
            <a:extLst>
              <a:ext uri="{FF2B5EF4-FFF2-40B4-BE49-F238E27FC236}">
                <a16:creationId xmlns:a16="http://schemas.microsoft.com/office/drawing/2014/main" id="{415E76F7-1AD0-4487-944F-71006EADC0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3854" y="2486576"/>
            <a:ext cx="510022" cy="510022"/>
          </a:xfrm>
          <a:prstGeom prst="rect">
            <a:avLst/>
          </a:prstGeom>
        </p:spPr>
      </p:pic>
      <p:pic>
        <p:nvPicPr>
          <p:cNvPr id="28" name="Picture 27">
            <a:extLst>
              <a:ext uri="{FF2B5EF4-FFF2-40B4-BE49-F238E27FC236}">
                <a16:creationId xmlns:a16="http://schemas.microsoft.com/office/drawing/2014/main" id="{431FFFE1-08DE-4AAD-81CA-8C3FD485C3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042" y="2978708"/>
            <a:ext cx="635898" cy="454213"/>
          </a:xfrm>
          <a:prstGeom prst="rect">
            <a:avLst/>
          </a:prstGeom>
        </p:spPr>
      </p:pic>
      <p:pic>
        <p:nvPicPr>
          <p:cNvPr id="29" name="Picture 28">
            <a:extLst>
              <a:ext uri="{FF2B5EF4-FFF2-40B4-BE49-F238E27FC236}">
                <a16:creationId xmlns:a16="http://schemas.microsoft.com/office/drawing/2014/main" id="{98547498-2695-4CCB-8D46-16CAE16C31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8106" y="2996598"/>
            <a:ext cx="510022" cy="510022"/>
          </a:xfrm>
          <a:prstGeom prst="rect">
            <a:avLst/>
          </a:prstGeom>
        </p:spPr>
      </p:pic>
      <p:pic>
        <p:nvPicPr>
          <p:cNvPr id="32" name="Picture 31">
            <a:extLst>
              <a:ext uri="{FF2B5EF4-FFF2-40B4-BE49-F238E27FC236}">
                <a16:creationId xmlns:a16="http://schemas.microsoft.com/office/drawing/2014/main" id="{A5C8324E-87BE-400E-A784-2DFEE98C8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1712" y="4934780"/>
            <a:ext cx="635898" cy="454213"/>
          </a:xfrm>
          <a:prstGeom prst="rect">
            <a:avLst/>
          </a:prstGeom>
        </p:spPr>
      </p:pic>
      <p:pic>
        <p:nvPicPr>
          <p:cNvPr id="33" name="Picture 32">
            <a:extLst>
              <a:ext uri="{FF2B5EF4-FFF2-40B4-BE49-F238E27FC236}">
                <a16:creationId xmlns:a16="http://schemas.microsoft.com/office/drawing/2014/main" id="{BD3193E4-E8D0-418E-AE11-6A808A9273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3776" y="4952670"/>
            <a:ext cx="510022" cy="510022"/>
          </a:xfrm>
          <a:prstGeom prst="rect">
            <a:avLst/>
          </a:prstGeom>
        </p:spPr>
      </p:pic>
      <p:pic>
        <p:nvPicPr>
          <p:cNvPr id="35" name="Picture 34">
            <a:extLst>
              <a:ext uri="{FF2B5EF4-FFF2-40B4-BE49-F238E27FC236}">
                <a16:creationId xmlns:a16="http://schemas.microsoft.com/office/drawing/2014/main" id="{11AB8283-B393-4E61-A40E-C7BE4DDC30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8173" y="3487962"/>
            <a:ext cx="495117" cy="694901"/>
          </a:xfrm>
          <a:prstGeom prst="rect">
            <a:avLst/>
          </a:prstGeom>
        </p:spPr>
      </p:pic>
      <p:pic>
        <p:nvPicPr>
          <p:cNvPr id="36" name="Picture 35">
            <a:extLst>
              <a:ext uri="{FF2B5EF4-FFF2-40B4-BE49-F238E27FC236}">
                <a16:creationId xmlns:a16="http://schemas.microsoft.com/office/drawing/2014/main" id="{19E9A590-AD7D-4A98-8FBB-A1DD587264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2229" y="3592930"/>
            <a:ext cx="510022" cy="510022"/>
          </a:xfrm>
          <a:prstGeom prst="rect">
            <a:avLst/>
          </a:prstGeom>
        </p:spPr>
      </p:pic>
      <p:pic>
        <p:nvPicPr>
          <p:cNvPr id="39" name="Picture 38">
            <a:extLst>
              <a:ext uri="{FF2B5EF4-FFF2-40B4-BE49-F238E27FC236}">
                <a16:creationId xmlns:a16="http://schemas.microsoft.com/office/drawing/2014/main" id="{8B94DD51-888B-4474-87AB-65DFC61210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720" y="5931329"/>
            <a:ext cx="495117" cy="694901"/>
          </a:xfrm>
          <a:prstGeom prst="rect">
            <a:avLst/>
          </a:prstGeom>
        </p:spPr>
      </p:pic>
      <p:pic>
        <p:nvPicPr>
          <p:cNvPr id="40" name="Picture 39">
            <a:extLst>
              <a:ext uri="{FF2B5EF4-FFF2-40B4-BE49-F238E27FC236}">
                <a16:creationId xmlns:a16="http://schemas.microsoft.com/office/drawing/2014/main" id="{793428B3-A56B-4AC3-8330-05BF2D69C5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3776" y="6036297"/>
            <a:ext cx="510022" cy="510022"/>
          </a:xfrm>
          <a:prstGeom prst="rect">
            <a:avLst/>
          </a:prstGeom>
        </p:spPr>
      </p:pic>
      <p:pic>
        <p:nvPicPr>
          <p:cNvPr id="42" name="Picture 41">
            <a:extLst>
              <a:ext uri="{FF2B5EF4-FFF2-40B4-BE49-F238E27FC236}">
                <a16:creationId xmlns:a16="http://schemas.microsoft.com/office/drawing/2014/main" id="{1D0B9E56-C62E-49AD-B48B-DBC3B0D189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1128" y="5481036"/>
            <a:ext cx="503065" cy="555685"/>
          </a:xfrm>
          <a:prstGeom prst="rect">
            <a:avLst/>
          </a:prstGeom>
        </p:spPr>
      </p:pic>
      <p:pic>
        <p:nvPicPr>
          <p:cNvPr id="44" name="Picture 43">
            <a:extLst>
              <a:ext uri="{FF2B5EF4-FFF2-40B4-BE49-F238E27FC236}">
                <a16:creationId xmlns:a16="http://schemas.microsoft.com/office/drawing/2014/main" id="{FCC6B6F0-CCE2-4434-A272-7C3155AD00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398" y="5508385"/>
            <a:ext cx="635898" cy="454213"/>
          </a:xfrm>
          <a:prstGeom prst="rect">
            <a:avLst/>
          </a:prstGeom>
        </p:spPr>
      </p:pic>
      <p:pic>
        <p:nvPicPr>
          <p:cNvPr id="45" name="Picture 44">
            <a:extLst>
              <a:ext uri="{FF2B5EF4-FFF2-40B4-BE49-F238E27FC236}">
                <a16:creationId xmlns:a16="http://schemas.microsoft.com/office/drawing/2014/main" id="{EF51F308-9280-4AB1-B928-89265B1D8B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0462" y="5526275"/>
            <a:ext cx="510022" cy="510022"/>
          </a:xfrm>
          <a:prstGeom prst="rect">
            <a:avLst/>
          </a:prstGeom>
        </p:spPr>
      </p:pic>
      <p:sp>
        <p:nvSpPr>
          <p:cNvPr id="31" name="TextBox 30">
            <a:extLst>
              <a:ext uri="{FF2B5EF4-FFF2-40B4-BE49-F238E27FC236}">
                <a16:creationId xmlns:a16="http://schemas.microsoft.com/office/drawing/2014/main" id="{0C294E0A-4457-4FFA-AD61-9476D1E931A1}"/>
              </a:ext>
            </a:extLst>
          </p:cNvPr>
          <p:cNvSpPr txBox="1"/>
          <p:nvPr/>
        </p:nvSpPr>
        <p:spPr>
          <a:xfrm>
            <a:off x="3390264" y="3850812"/>
            <a:ext cx="340158" cy="461665"/>
          </a:xfrm>
          <a:prstGeom prst="rect">
            <a:avLst/>
          </a:prstGeom>
          <a:noFill/>
        </p:spPr>
        <p:txBody>
          <a:bodyPr wrap="none" rtlCol="0">
            <a:spAutoFit/>
          </a:bodyPr>
          <a:lstStyle/>
          <a:p>
            <a:r>
              <a:rPr lang="en-US" sz="2400" b="1">
                <a:solidFill>
                  <a:schemeClr val="accent1"/>
                </a:solidFill>
                <a:latin typeface="-apple-system"/>
              </a:rPr>
              <a:t>2</a:t>
            </a:r>
          </a:p>
        </p:txBody>
      </p:sp>
      <p:sp>
        <p:nvSpPr>
          <p:cNvPr id="37" name="TextBox 36">
            <a:extLst>
              <a:ext uri="{FF2B5EF4-FFF2-40B4-BE49-F238E27FC236}">
                <a16:creationId xmlns:a16="http://schemas.microsoft.com/office/drawing/2014/main" id="{D0E68EB8-449D-4666-AF59-7C266C7BA01D}"/>
              </a:ext>
            </a:extLst>
          </p:cNvPr>
          <p:cNvSpPr txBox="1"/>
          <p:nvPr/>
        </p:nvSpPr>
        <p:spPr>
          <a:xfrm>
            <a:off x="792028" y="4676582"/>
            <a:ext cx="340158" cy="461665"/>
          </a:xfrm>
          <a:prstGeom prst="rect">
            <a:avLst/>
          </a:prstGeom>
          <a:noFill/>
        </p:spPr>
        <p:txBody>
          <a:bodyPr wrap="none" rtlCol="0">
            <a:spAutoFit/>
          </a:bodyPr>
          <a:lstStyle/>
          <a:p>
            <a:r>
              <a:rPr lang="en-US" sz="2400" b="1">
                <a:solidFill>
                  <a:schemeClr val="accent1"/>
                </a:solidFill>
                <a:latin typeface="-apple-system"/>
              </a:rPr>
              <a:t>3</a:t>
            </a:r>
          </a:p>
        </p:txBody>
      </p:sp>
      <p:sp>
        <p:nvSpPr>
          <p:cNvPr id="38" name="TextBox 37">
            <a:extLst>
              <a:ext uri="{FF2B5EF4-FFF2-40B4-BE49-F238E27FC236}">
                <a16:creationId xmlns:a16="http://schemas.microsoft.com/office/drawing/2014/main" id="{C3C1EB30-2B2D-44AF-A08A-EF911FE32572}"/>
              </a:ext>
            </a:extLst>
          </p:cNvPr>
          <p:cNvSpPr txBox="1"/>
          <p:nvPr/>
        </p:nvSpPr>
        <p:spPr>
          <a:xfrm>
            <a:off x="9256357" y="3337808"/>
            <a:ext cx="340158" cy="461665"/>
          </a:xfrm>
          <a:prstGeom prst="rect">
            <a:avLst/>
          </a:prstGeom>
          <a:noFill/>
        </p:spPr>
        <p:txBody>
          <a:bodyPr wrap="none" rtlCol="0">
            <a:spAutoFit/>
          </a:bodyPr>
          <a:lstStyle/>
          <a:p>
            <a:r>
              <a:rPr lang="en-US" sz="2400" b="1">
                <a:solidFill>
                  <a:schemeClr val="accent1"/>
                </a:solidFill>
                <a:latin typeface="-apple-system"/>
              </a:rPr>
              <a:t>1</a:t>
            </a:r>
          </a:p>
        </p:txBody>
      </p:sp>
    </p:spTree>
    <p:extLst>
      <p:ext uri="{BB962C8B-B14F-4D97-AF65-F5344CB8AC3E}">
        <p14:creationId xmlns:p14="http://schemas.microsoft.com/office/powerpoint/2010/main" val="685675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7D2AF80-253E-4C5F-9217-34AADA15E37B}"/>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sp>
        <p:nvSpPr>
          <p:cNvPr id="19" name="Title 1">
            <a:extLst>
              <a:ext uri="{FF2B5EF4-FFF2-40B4-BE49-F238E27FC236}">
                <a16:creationId xmlns:a16="http://schemas.microsoft.com/office/drawing/2014/main" id="{4F2072C4-F413-458E-86B6-132D5CBE00A0}"/>
              </a:ext>
            </a:extLst>
          </p:cNvPr>
          <p:cNvSpPr txBox="1">
            <a:spLocks/>
          </p:cNvSpPr>
          <p:nvPr/>
        </p:nvSpPr>
        <p:spPr>
          <a:xfrm>
            <a:off x="5312229" y="235270"/>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FudModule</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pic>
        <p:nvPicPr>
          <p:cNvPr id="3" name="Picture 2">
            <a:extLst>
              <a:ext uri="{FF2B5EF4-FFF2-40B4-BE49-F238E27FC236}">
                <a16:creationId xmlns:a16="http://schemas.microsoft.com/office/drawing/2014/main" id="{A89A6551-B235-48F1-84E5-E1D31B981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754" y="910962"/>
            <a:ext cx="5479984" cy="2565225"/>
          </a:xfrm>
          <a:prstGeom prst="round2DiagRect">
            <a:avLst>
              <a:gd name="adj1" fmla="val 16667"/>
              <a:gd name="adj2" fmla="val 0"/>
            </a:avLst>
          </a:prstGeom>
          <a:ln w="19050" cap="sq">
            <a:solidFill>
              <a:schemeClr val="accent2">
                <a:lumMod val="60000"/>
                <a:lumOff val="40000"/>
              </a:schemeClr>
            </a:solidFill>
            <a:miter lim="800000"/>
          </a:ln>
          <a:effectLst>
            <a:outerShdw blurRad="254000" algn="tl" rotWithShape="0">
              <a:srgbClr val="000000">
                <a:alpha val="43000"/>
              </a:srgbClr>
            </a:outerShdw>
          </a:effectLst>
        </p:spPr>
      </p:pic>
      <p:sp>
        <p:nvSpPr>
          <p:cNvPr id="10" name="TextBox 9">
            <a:extLst>
              <a:ext uri="{FF2B5EF4-FFF2-40B4-BE49-F238E27FC236}">
                <a16:creationId xmlns:a16="http://schemas.microsoft.com/office/drawing/2014/main" id="{821725A6-2A1E-4273-BB20-7EAAAA84945D}"/>
              </a:ext>
            </a:extLst>
          </p:cNvPr>
          <p:cNvSpPr txBox="1"/>
          <p:nvPr/>
        </p:nvSpPr>
        <p:spPr>
          <a:xfrm>
            <a:off x="614560" y="3824258"/>
            <a:ext cx="4161717" cy="1754326"/>
          </a:xfrm>
          <a:prstGeom prst="rect">
            <a:avLst/>
          </a:prstGeom>
          <a:noFill/>
        </p:spPr>
        <p:txBody>
          <a:bodyPr wrap="non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Advanced Persistent Threat 38</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Bring Your Own Vulnerable Driver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N-DAY, CVE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Windows Kernel Mode Driver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Minifilter Driver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Windows Filtering Platform</a:t>
            </a:r>
          </a:p>
        </p:txBody>
      </p:sp>
      <p:pic>
        <p:nvPicPr>
          <p:cNvPr id="5" name="Picture 4">
            <a:extLst>
              <a:ext uri="{FF2B5EF4-FFF2-40B4-BE49-F238E27FC236}">
                <a16:creationId xmlns:a16="http://schemas.microsoft.com/office/drawing/2014/main" id="{68550DC3-52D0-4407-95C0-239A6AD86F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8024" y="2334007"/>
            <a:ext cx="7132344" cy="4414576"/>
          </a:xfrm>
          <a:prstGeom prst="round2DiagRect">
            <a:avLst>
              <a:gd name="adj1" fmla="val 16667"/>
              <a:gd name="adj2" fmla="val 0"/>
            </a:avLst>
          </a:prstGeom>
          <a:ln w="19050" cap="sq">
            <a:solidFill>
              <a:schemeClr val="accent2">
                <a:lumMod val="60000"/>
                <a:lumOff val="40000"/>
              </a:schemeClr>
            </a:solidFill>
            <a:miter lim="800000"/>
          </a:ln>
          <a:effectLst>
            <a:outerShdw blurRad="254000" algn="tl" rotWithShape="0">
              <a:srgbClr val="000000">
                <a:alpha val="43000"/>
              </a:srgbClr>
            </a:outerShdw>
          </a:effectLst>
        </p:spPr>
      </p:pic>
      <p:cxnSp>
        <p:nvCxnSpPr>
          <p:cNvPr id="11" name="Straight Connector 10">
            <a:extLst>
              <a:ext uri="{FF2B5EF4-FFF2-40B4-BE49-F238E27FC236}">
                <a16:creationId xmlns:a16="http://schemas.microsoft.com/office/drawing/2014/main" id="{9290CCCC-43B4-48EE-89B7-B4A56F22FF12}"/>
              </a:ext>
            </a:extLst>
          </p:cNvPr>
          <p:cNvCxnSpPr>
            <a:cxnSpLocks/>
          </p:cNvCxnSpPr>
          <p:nvPr/>
        </p:nvCxnSpPr>
        <p:spPr>
          <a:xfrm>
            <a:off x="5248446" y="5578584"/>
            <a:ext cx="4000057"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195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743B03B-7423-4FF4-B01E-FAA72D8BE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8024" y="2334007"/>
            <a:ext cx="7132344" cy="4414576"/>
          </a:xfrm>
          <a:prstGeom prst="round2DiagRect">
            <a:avLst>
              <a:gd name="adj1" fmla="val 16667"/>
              <a:gd name="adj2" fmla="val 0"/>
            </a:avLst>
          </a:prstGeom>
          <a:ln w="19050" cap="sq">
            <a:solidFill>
              <a:schemeClr val="accent2">
                <a:lumMod val="60000"/>
                <a:lumOff val="40000"/>
              </a:schemeClr>
            </a:solidFill>
            <a:miter lim="800000"/>
          </a:ln>
          <a:effectLst>
            <a:outerShdw blurRad="254000" algn="tl" rotWithShape="0">
              <a:srgbClr val="000000">
                <a:alpha val="43000"/>
              </a:srgbClr>
            </a:outerShdw>
          </a:effectLst>
        </p:spPr>
      </p:pic>
      <p:sp>
        <p:nvSpPr>
          <p:cNvPr id="6" name="Title 1">
            <a:extLst>
              <a:ext uri="{FF2B5EF4-FFF2-40B4-BE49-F238E27FC236}">
                <a16:creationId xmlns:a16="http://schemas.microsoft.com/office/drawing/2014/main" id="{87D2AF80-253E-4C5F-9217-34AADA15E37B}"/>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sp>
        <p:nvSpPr>
          <p:cNvPr id="19" name="Title 1">
            <a:extLst>
              <a:ext uri="{FF2B5EF4-FFF2-40B4-BE49-F238E27FC236}">
                <a16:creationId xmlns:a16="http://schemas.microsoft.com/office/drawing/2014/main" id="{4F2072C4-F413-458E-86B6-132D5CBE00A0}"/>
              </a:ext>
            </a:extLst>
          </p:cNvPr>
          <p:cNvSpPr txBox="1">
            <a:spLocks/>
          </p:cNvSpPr>
          <p:nvPr/>
        </p:nvSpPr>
        <p:spPr>
          <a:xfrm>
            <a:off x="5312229" y="235270"/>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FudModule</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pic>
        <p:nvPicPr>
          <p:cNvPr id="3" name="Picture 2">
            <a:extLst>
              <a:ext uri="{FF2B5EF4-FFF2-40B4-BE49-F238E27FC236}">
                <a16:creationId xmlns:a16="http://schemas.microsoft.com/office/drawing/2014/main" id="{A89A6551-B235-48F1-84E5-E1D31B981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54" y="910962"/>
            <a:ext cx="5479984" cy="2565225"/>
          </a:xfrm>
          <a:prstGeom prst="round2DiagRect">
            <a:avLst>
              <a:gd name="adj1" fmla="val 16667"/>
              <a:gd name="adj2" fmla="val 0"/>
            </a:avLst>
          </a:prstGeom>
          <a:ln w="19050" cap="sq">
            <a:solidFill>
              <a:schemeClr val="accent2">
                <a:lumMod val="60000"/>
                <a:lumOff val="40000"/>
              </a:schemeClr>
            </a:soli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63F9C8D9-9F10-4290-9316-9DBC43D75E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812" y="1160881"/>
            <a:ext cx="9322279" cy="2654436"/>
          </a:xfrm>
          <a:prstGeom prst="round2DiagRect">
            <a:avLst>
              <a:gd name="adj1" fmla="val 16667"/>
              <a:gd name="adj2" fmla="val 0"/>
            </a:avLst>
          </a:prstGeom>
          <a:ln w="28575" cap="sq">
            <a:solidFill>
              <a:schemeClr val="tx2">
                <a:lumMod val="60000"/>
                <a:lumOff val="40000"/>
              </a:schemeClr>
            </a:solidFill>
            <a:miter lim="800000"/>
          </a:ln>
          <a:effectLst>
            <a:outerShdw blurRad="254000" algn="tl" rotWithShape="0">
              <a:srgbClr val="000000">
                <a:alpha val="43000"/>
              </a:srgbClr>
            </a:outerShdw>
          </a:effectLst>
        </p:spPr>
      </p:pic>
      <p:sp>
        <p:nvSpPr>
          <p:cNvPr id="2" name="Rectangle 1">
            <a:extLst>
              <a:ext uri="{FF2B5EF4-FFF2-40B4-BE49-F238E27FC236}">
                <a16:creationId xmlns:a16="http://schemas.microsoft.com/office/drawing/2014/main" id="{22845F9E-159D-47DC-8EBC-F23487F351EA}"/>
              </a:ext>
            </a:extLst>
          </p:cNvPr>
          <p:cNvSpPr/>
          <p:nvPr/>
        </p:nvSpPr>
        <p:spPr>
          <a:xfrm>
            <a:off x="596766" y="2637322"/>
            <a:ext cx="8951495" cy="213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F8697FE-06EE-4983-979E-1EE981070C07}"/>
              </a:ext>
            </a:extLst>
          </p:cNvPr>
          <p:cNvSpPr/>
          <p:nvPr/>
        </p:nvSpPr>
        <p:spPr>
          <a:xfrm>
            <a:off x="5019996" y="2327766"/>
            <a:ext cx="4523185" cy="273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924941B-DC1A-4F19-BD3F-E1D375CAC0B9}"/>
              </a:ext>
            </a:extLst>
          </p:cNvPr>
          <p:cNvSpPr/>
          <p:nvPr/>
        </p:nvSpPr>
        <p:spPr>
          <a:xfrm>
            <a:off x="596766" y="2887241"/>
            <a:ext cx="8951495" cy="213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72D5A1-6F9B-4604-A30C-251F606E7B68}"/>
              </a:ext>
            </a:extLst>
          </p:cNvPr>
          <p:cNvSpPr/>
          <p:nvPr/>
        </p:nvSpPr>
        <p:spPr>
          <a:xfrm>
            <a:off x="596766" y="3133475"/>
            <a:ext cx="8951495" cy="213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FD8E529-64AE-4783-937C-64A4A91DCB6C}"/>
              </a:ext>
            </a:extLst>
          </p:cNvPr>
          <p:cNvCxnSpPr>
            <a:cxnSpLocks/>
          </p:cNvCxnSpPr>
          <p:nvPr/>
        </p:nvCxnSpPr>
        <p:spPr>
          <a:xfrm>
            <a:off x="4283247" y="2333260"/>
            <a:ext cx="1406353"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CA1AB9D-3654-4891-A1B0-B774975A78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060" y="3656619"/>
            <a:ext cx="9354031" cy="3111660"/>
          </a:xfrm>
          <a:prstGeom prst="round2DiagRect">
            <a:avLst>
              <a:gd name="adj1" fmla="val 16667"/>
              <a:gd name="adj2" fmla="val 0"/>
            </a:avLst>
          </a:prstGeom>
          <a:ln w="28575" cap="sq">
            <a:solidFill>
              <a:schemeClr val="tx2">
                <a:lumMod val="60000"/>
                <a:lumOff val="40000"/>
              </a:schemeClr>
            </a:solidFill>
            <a:miter lim="800000"/>
          </a:ln>
          <a:effectLst>
            <a:outerShdw blurRad="254000" algn="tl" rotWithShape="0">
              <a:srgbClr val="000000">
                <a:alpha val="43000"/>
              </a:srgbClr>
            </a:outerShdw>
          </a:effectLst>
        </p:spPr>
      </p:pic>
      <p:sp>
        <p:nvSpPr>
          <p:cNvPr id="13" name="Rectangle 12">
            <a:extLst>
              <a:ext uri="{FF2B5EF4-FFF2-40B4-BE49-F238E27FC236}">
                <a16:creationId xmlns:a16="http://schemas.microsoft.com/office/drawing/2014/main" id="{0652C811-72F7-4E0B-9681-C9CD9EF4A095}"/>
              </a:ext>
            </a:extLst>
          </p:cNvPr>
          <p:cNvSpPr/>
          <p:nvPr/>
        </p:nvSpPr>
        <p:spPr>
          <a:xfrm>
            <a:off x="596766" y="3379709"/>
            <a:ext cx="8951495" cy="213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1105AD-0EC1-4B5C-9F3F-32148CAA2AE1}"/>
              </a:ext>
            </a:extLst>
          </p:cNvPr>
          <p:cNvSpPr/>
          <p:nvPr/>
        </p:nvSpPr>
        <p:spPr>
          <a:xfrm>
            <a:off x="591686" y="6326672"/>
            <a:ext cx="8951495" cy="213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5AF4AE8-AF80-4A3B-94C6-489F9A74EDBD}"/>
              </a:ext>
            </a:extLst>
          </p:cNvPr>
          <p:cNvSpPr/>
          <p:nvPr/>
        </p:nvSpPr>
        <p:spPr>
          <a:xfrm>
            <a:off x="591686" y="6061569"/>
            <a:ext cx="8951495" cy="213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76DAEA-5F72-45CB-8394-BFCC9254B121}"/>
              </a:ext>
            </a:extLst>
          </p:cNvPr>
          <p:cNvSpPr/>
          <p:nvPr/>
        </p:nvSpPr>
        <p:spPr>
          <a:xfrm>
            <a:off x="4203700" y="5796466"/>
            <a:ext cx="5339480" cy="213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B5801BD-F553-48C2-90D9-6B1A6286F64F}"/>
              </a:ext>
            </a:extLst>
          </p:cNvPr>
          <p:cNvSpPr/>
          <p:nvPr/>
        </p:nvSpPr>
        <p:spPr>
          <a:xfrm>
            <a:off x="591686" y="5531363"/>
            <a:ext cx="7223048" cy="213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CB4CA0-0EF4-47E5-B7ED-3F50D8E52F9E}"/>
              </a:ext>
            </a:extLst>
          </p:cNvPr>
          <p:cNvSpPr/>
          <p:nvPr/>
        </p:nvSpPr>
        <p:spPr>
          <a:xfrm>
            <a:off x="591685" y="5266260"/>
            <a:ext cx="8951495" cy="213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0F21142-5287-407F-B170-4FB527B0EAA5}"/>
              </a:ext>
            </a:extLst>
          </p:cNvPr>
          <p:cNvSpPr/>
          <p:nvPr/>
        </p:nvSpPr>
        <p:spPr>
          <a:xfrm>
            <a:off x="2044567" y="5018720"/>
            <a:ext cx="7498614" cy="213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C4DD72E-9B3A-4523-9FD7-896505A56D76}"/>
              </a:ext>
            </a:extLst>
          </p:cNvPr>
          <p:cNvCxnSpPr>
            <a:cxnSpLocks/>
          </p:cNvCxnSpPr>
          <p:nvPr/>
        </p:nvCxnSpPr>
        <p:spPr>
          <a:xfrm>
            <a:off x="3024858" y="6010054"/>
            <a:ext cx="117884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678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7D2AF80-253E-4C5F-9217-34AADA15E37B}"/>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sp>
        <p:nvSpPr>
          <p:cNvPr id="19" name="Title 1">
            <a:extLst>
              <a:ext uri="{FF2B5EF4-FFF2-40B4-BE49-F238E27FC236}">
                <a16:creationId xmlns:a16="http://schemas.microsoft.com/office/drawing/2014/main" id="{4F2072C4-F413-458E-86B6-132D5CBE00A0}"/>
              </a:ext>
            </a:extLst>
          </p:cNvPr>
          <p:cNvSpPr txBox="1">
            <a:spLocks/>
          </p:cNvSpPr>
          <p:nvPr/>
        </p:nvSpPr>
        <p:spPr>
          <a:xfrm>
            <a:off x="5312229" y="235270"/>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Fire Chili</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pic>
        <p:nvPicPr>
          <p:cNvPr id="10" name="Picture 9">
            <a:extLst>
              <a:ext uri="{FF2B5EF4-FFF2-40B4-BE49-F238E27FC236}">
                <a16:creationId xmlns:a16="http://schemas.microsoft.com/office/drawing/2014/main" id="{B2CAA2F5-1381-4FFD-94E3-E1A6A1881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04" y="291324"/>
            <a:ext cx="5373437" cy="6331406"/>
          </a:xfrm>
          <a:prstGeom prst="round2DiagRect">
            <a:avLst>
              <a:gd name="adj1" fmla="val 16667"/>
              <a:gd name="adj2" fmla="val 0"/>
            </a:avLst>
          </a:prstGeom>
          <a:ln w="19050" cap="sq">
            <a:solidFill>
              <a:schemeClr val="accent2">
                <a:lumMod val="60000"/>
                <a:lumOff val="40000"/>
              </a:schemeClr>
            </a:solidFill>
            <a:miter lim="800000"/>
          </a:ln>
          <a:effectLst>
            <a:outerShdw blurRad="254000" algn="tl" rotWithShape="0">
              <a:srgbClr val="000000">
                <a:alpha val="43000"/>
              </a:srgbClr>
            </a:outerShdw>
          </a:effectLst>
        </p:spPr>
      </p:pic>
      <p:pic>
        <p:nvPicPr>
          <p:cNvPr id="12" name="Picture 11">
            <a:extLst>
              <a:ext uri="{FF2B5EF4-FFF2-40B4-BE49-F238E27FC236}">
                <a16:creationId xmlns:a16="http://schemas.microsoft.com/office/drawing/2014/main" id="{08985725-A587-4E56-BA54-E59B6AEE8E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1195" y="1392015"/>
            <a:ext cx="6405622" cy="4531913"/>
          </a:xfrm>
          <a:prstGeom prst="rect">
            <a:avLst/>
          </a:prstGeom>
          <a:ln w="19050">
            <a:solidFill>
              <a:schemeClr val="accent2">
                <a:lumMod val="60000"/>
                <a:lumOff val="40000"/>
              </a:schemeClr>
            </a:solidFill>
          </a:ln>
        </p:spPr>
      </p:pic>
      <p:cxnSp>
        <p:nvCxnSpPr>
          <p:cNvPr id="18" name="Straight Connector 17">
            <a:extLst>
              <a:ext uri="{FF2B5EF4-FFF2-40B4-BE49-F238E27FC236}">
                <a16:creationId xmlns:a16="http://schemas.microsoft.com/office/drawing/2014/main" id="{E748AA8B-22B9-4649-B740-3FF0DA78DF9A}"/>
              </a:ext>
            </a:extLst>
          </p:cNvPr>
          <p:cNvCxnSpPr>
            <a:cxnSpLocks/>
          </p:cNvCxnSpPr>
          <p:nvPr/>
        </p:nvCxnSpPr>
        <p:spPr>
          <a:xfrm>
            <a:off x="293269" y="5281195"/>
            <a:ext cx="318653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AAB93B2-A3AF-45F1-90B1-11DCE17C0E73}"/>
              </a:ext>
            </a:extLst>
          </p:cNvPr>
          <p:cNvSpPr/>
          <p:nvPr/>
        </p:nvSpPr>
        <p:spPr>
          <a:xfrm>
            <a:off x="1010786" y="3656756"/>
            <a:ext cx="4390947" cy="1726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CE909B8-A157-44C0-929A-4BDE5CD8A586}"/>
              </a:ext>
            </a:extLst>
          </p:cNvPr>
          <p:cNvSpPr/>
          <p:nvPr/>
        </p:nvSpPr>
        <p:spPr>
          <a:xfrm>
            <a:off x="293269" y="3885465"/>
            <a:ext cx="5108464" cy="1726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5C38DB1-95C2-4B69-B474-805B71C9D061}"/>
              </a:ext>
            </a:extLst>
          </p:cNvPr>
          <p:cNvSpPr/>
          <p:nvPr/>
        </p:nvSpPr>
        <p:spPr>
          <a:xfrm>
            <a:off x="293269" y="4080234"/>
            <a:ext cx="5108464" cy="1726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A7D4B0A-4438-4845-B701-3664EFA3EB78}"/>
              </a:ext>
            </a:extLst>
          </p:cNvPr>
          <p:cNvSpPr/>
          <p:nvPr/>
        </p:nvSpPr>
        <p:spPr>
          <a:xfrm>
            <a:off x="293269" y="4278501"/>
            <a:ext cx="5108464" cy="1726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09FD2C5-C73A-4014-AC0D-ECD4C30CC5CB}"/>
              </a:ext>
            </a:extLst>
          </p:cNvPr>
          <p:cNvSpPr/>
          <p:nvPr/>
        </p:nvSpPr>
        <p:spPr>
          <a:xfrm>
            <a:off x="260790" y="5923929"/>
            <a:ext cx="5108464" cy="1726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4161006-C8FB-4942-A0DC-A91586118BE7}"/>
              </a:ext>
            </a:extLst>
          </p:cNvPr>
          <p:cNvSpPr/>
          <p:nvPr/>
        </p:nvSpPr>
        <p:spPr>
          <a:xfrm>
            <a:off x="260790" y="6129340"/>
            <a:ext cx="5051439" cy="1359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4B88ABB-B126-4E6B-80C4-D9C3667A5B0B}"/>
              </a:ext>
            </a:extLst>
          </p:cNvPr>
          <p:cNvSpPr/>
          <p:nvPr/>
        </p:nvSpPr>
        <p:spPr>
          <a:xfrm>
            <a:off x="260790" y="6305870"/>
            <a:ext cx="4759943" cy="1726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4808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7D2AF80-253E-4C5F-9217-34AADA15E37B}"/>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sp>
        <p:nvSpPr>
          <p:cNvPr id="19" name="Title 1">
            <a:extLst>
              <a:ext uri="{FF2B5EF4-FFF2-40B4-BE49-F238E27FC236}">
                <a16:creationId xmlns:a16="http://schemas.microsoft.com/office/drawing/2014/main" id="{4F2072C4-F413-458E-86B6-132D5CBE00A0}"/>
              </a:ext>
            </a:extLst>
          </p:cNvPr>
          <p:cNvSpPr txBox="1">
            <a:spLocks/>
          </p:cNvSpPr>
          <p:nvPr/>
        </p:nvSpPr>
        <p:spPr>
          <a:xfrm>
            <a:off x="5312229" y="235270"/>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ESPecter</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sp>
        <p:nvSpPr>
          <p:cNvPr id="11" name="Rectangle 10">
            <a:extLst>
              <a:ext uri="{FF2B5EF4-FFF2-40B4-BE49-F238E27FC236}">
                <a16:creationId xmlns:a16="http://schemas.microsoft.com/office/drawing/2014/main" id="{6B997975-8A17-4D8C-9E3D-1520D4E2B6FC}"/>
              </a:ext>
            </a:extLst>
          </p:cNvPr>
          <p:cNvSpPr/>
          <p:nvPr/>
        </p:nvSpPr>
        <p:spPr>
          <a:xfrm>
            <a:off x="85213" y="5936376"/>
            <a:ext cx="2546810" cy="83499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panose="020B0502020202020204"/>
                <a:ea typeface="+mn-ea"/>
                <a:cs typeface="+mn-cs"/>
              </a:rPr>
              <a:t>Windows Boot Manager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(bootmgfw.efi)</a:t>
            </a:r>
          </a:p>
        </p:txBody>
      </p:sp>
      <p:sp>
        <p:nvSpPr>
          <p:cNvPr id="17" name="Rectangle 16">
            <a:extLst>
              <a:ext uri="{FF2B5EF4-FFF2-40B4-BE49-F238E27FC236}">
                <a16:creationId xmlns:a16="http://schemas.microsoft.com/office/drawing/2014/main" id="{BB3CBCAD-0907-4218-93D4-6CF43E37FDA7}"/>
              </a:ext>
            </a:extLst>
          </p:cNvPr>
          <p:cNvSpPr/>
          <p:nvPr/>
        </p:nvSpPr>
        <p:spPr>
          <a:xfrm>
            <a:off x="4343624" y="4019194"/>
            <a:ext cx="2546810" cy="83499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panose="020B0502020202020204"/>
                <a:ea typeface="+mn-ea"/>
                <a:cs typeface="+mn-cs"/>
              </a:rPr>
              <a:t>Windows OS Loader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(winload.efi)</a:t>
            </a:r>
          </a:p>
        </p:txBody>
      </p:sp>
      <p:sp>
        <p:nvSpPr>
          <p:cNvPr id="18" name="Rectangle 17">
            <a:extLst>
              <a:ext uri="{FF2B5EF4-FFF2-40B4-BE49-F238E27FC236}">
                <a16:creationId xmlns:a16="http://schemas.microsoft.com/office/drawing/2014/main" id="{AE82CE82-9EDE-42C3-85ED-F90350A1AC6D}"/>
              </a:ext>
            </a:extLst>
          </p:cNvPr>
          <p:cNvSpPr/>
          <p:nvPr/>
        </p:nvSpPr>
        <p:spPr>
          <a:xfrm>
            <a:off x="8251591" y="2563454"/>
            <a:ext cx="2539131" cy="83499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panose="020B0502020202020204"/>
                <a:ea typeface="+mn-ea"/>
                <a:cs typeface="+mn-cs"/>
              </a:rPr>
              <a:t>Windows Kernel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(ntoskrnl.exe)</a:t>
            </a:r>
          </a:p>
        </p:txBody>
      </p:sp>
      <p:sp>
        <p:nvSpPr>
          <p:cNvPr id="20" name="Rectangle 19">
            <a:extLst>
              <a:ext uri="{FF2B5EF4-FFF2-40B4-BE49-F238E27FC236}">
                <a16:creationId xmlns:a16="http://schemas.microsoft.com/office/drawing/2014/main" id="{A4AC08DE-F8D5-40AC-9B3E-6368272FBEA9}"/>
              </a:ext>
            </a:extLst>
          </p:cNvPr>
          <p:cNvSpPr/>
          <p:nvPr/>
        </p:nvSpPr>
        <p:spPr>
          <a:xfrm>
            <a:off x="573476" y="2794139"/>
            <a:ext cx="1570287" cy="511051"/>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panose="020B0502020202020204"/>
                <a:ea typeface="+mn-ea"/>
                <a:cs typeface="+mn-cs"/>
              </a:rPr>
              <a:t>UEFI Firmware</a:t>
            </a: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7E15AF75-E5F6-4928-88B1-662066D87F2D}"/>
              </a:ext>
            </a:extLst>
          </p:cNvPr>
          <p:cNvSpPr/>
          <p:nvPr/>
        </p:nvSpPr>
        <p:spPr>
          <a:xfrm>
            <a:off x="243704" y="4096437"/>
            <a:ext cx="2229829" cy="715821"/>
          </a:xfrm>
          <a:prstGeom prst="rect">
            <a:avLst/>
          </a:prstGeom>
          <a:noFill/>
          <a:ln>
            <a:solidFill>
              <a:schemeClr val="accent2">
                <a:lumMod val="60000"/>
                <a:lumOff val="4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panose="020B0502020202020204"/>
                <a:ea typeface="+mn-ea"/>
                <a:cs typeface="+mn-cs"/>
              </a:rPr>
              <a:t>ESPecter initial code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entury Gothic" panose="020B0502020202020204"/>
                <a:ea typeface="+mn-ea"/>
                <a:cs typeface="+mn-cs"/>
              </a:rPr>
              <a:t>UEFI Application</a:t>
            </a: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3" name="Rectangle 22">
            <a:extLst>
              <a:ext uri="{FF2B5EF4-FFF2-40B4-BE49-F238E27FC236}">
                <a16:creationId xmlns:a16="http://schemas.microsoft.com/office/drawing/2014/main" id="{D5FB6943-851F-489E-A55F-08A4C7CE0D5F}"/>
              </a:ext>
            </a:extLst>
          </p:cNvPr>
          <p:cNvSpPr/>
          <p:nvPr/>
        </p:nvSpPr>
        <p:spPr>
          <a:xfrm>
            <a:off x="3475596" y="6180175"/>
            <a:ext cx="4282866" cy="347391"/>
          </a:xfrm>
          <a:prstGeom prst="rect">
            <a:avLst/>
          </a:prstGeom>
          <a:noFill/>
          <a:ln>
            <a:solidFill>
              <a:schemeClr val="accent2">
                <a:lumMod val="60000"/>
                <a:lumOff val="4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entury Gothic" panose="020B0502020202020204"/>
                <a:ea typeface="+mn-ea"/>
                <a:cs typeface="+mn-cs"/>
              </a:rPr>
              <a:t>hooked </a:t>
            </a:r>
            <a:r>
              <a:rPr kumimoji="0" lang="en-US" sz="1200" b="0" i="0" u="none" strike="noStrike" kern="1200" cap="none" spc="0" normalizeH="0" baseline="0" noProof="0">
                <a:ln>
                  <a:noFill/>
                </a:ln>
                <a:solidFill>
                  <a:prstClr val="white"/>
                </a:solidFill>
                <a:effectLst/>
                <a:uLnTx/>
                <a:uFillTx/>
                <a:latin typeface="Century Gothic" panose="020B0502020202020204"/>
                <a:ea typeface="+mn-ea"/>
                <a:cs typeface="+mn-cs"/>
              </a:rPr>
              <a:t>Archpx64TransferTo64BitApplicationAsm</a:t>
            </a:r>
            <a:endParaRPr kumimoji="0" lang="en-US" sz="14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4" name="Rectangle 23">
            <a:extLst>
              <a:ext uri="{FF2B5EF4-FFF2-40B4-BE49-F238E27FC236}">
                <a16:creationId xmlns:a16="http://schemas.microsoft.com/office/drawing/2014/main" id="{BE7DD38F-6DDE-4A64-983C-9DB24165E919}"/>
              </a:ext>
            </a:extLst>
          </p:cNvPr>
          <p:cNvSpPr/>
          <p:nvPr/>
        </p:nvSpPr>
        <p:spPr>
          <a:xfrm>
            <a:off x="7379724" y="4262993"/>
            <a:ext cx="4282866" cy="347391"/>
          </a:xfrm>
          <a:prstGeom prst="rect">
            <a:avLst/>
          </a:prstGeom>
          <a:noFill/>
          <a:ln>
            <a:solidFill>
              <a:schemeClr val="accent2">
                <a:lumMod val="60000"/>
                <a:lumOff val="4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entury Gothic" panose="020B0502020202020204"/>
                <a:ea typeface="+mn-ea"/>
                <a:cs typeface="+mn-cs"/>
              </a:rPr>
              <a:t>hooked </a:t>
            </a:r>
            <a:r>
              <a:rPr kumimoji="0" lang="en-US" sz="1200" b="0" i="0" u="none" strike="noStrike" kern="1200" cap="none" spc="0" normalizeH="0" baseline="0" noProof="0">
                <a:ln>
                  <a:noFill/>
                </a:ln>
                <a:solidFill>
                  <a:prstClr val="white"/>
                </a:solidFill>
                <a:effectLst/>
                <a:uLnTx/>
                <a:uFillTx/>
                <a:latin typeface="Century Gothic" panose="020B0502020202020204"/>
                <a:ea typeface="+mn-ea"/>
                <a:cs typeface="+mn-cs"/>
              </a:rPr>
              <a:t>OslArchTransferToKernel</a:t>
            </a:r>
            <a:endParaRPr kumimoji="0" lang="en-US" sz="14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7" name="Straight Arrow Connector 36">
            <a:extLst>
              <a:ext uri="{FF2B5EF4-FFF2-40B4-BE49-F238E27FC236}">
                <a16:creationId xmlns:a16="http://schemas.microsoft.com/office/drawing/2014/main" id="{CC70B077-4A73-45BB-B31A-40899353B71D}"/>
              </a:ext>
            </a:extLst>
          </p:cNvPr>
          <p:cNvCxnSpPr>
            <a:stCxn id="20" idx="2"/>
            <a:endCxn id="22" idx="0"/>
          </p:cNvCxnSpPr>
          <p:nvPr/>
        </p:nvCxnSpPr>
        <p:spPr>
          <a:xfrm flipH="1">
            <a:off x="1358619" y="3305190"/>
            <a:ext cx="1" cy="791247"/>
          </a:xfrm>
          <a:prstGeom prst="straightConnector1">
            <a:avLst/>
          </a:prstGeom>
          <a:ln>
            <a:solidFill>
              <a:schemeClr val="accent3">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7F3C3B0-79D3-48DD-A207-BAAA5513E37E}"/>
              </a:ext>
            </a:extLst>
          </p:cNvPr>
          <p:cNvCxnSpPr>
            <a:cxnSpLocks/>
            <a:stCxn id="22" idx="2"/>
            <a:endCxn id="11" idx="0"/>
          </p:cNvCxnSpPr>
          <p:nvPr/>
        </p:nvCxnSpPr>
        <p:spPr>
          <a:xfrm flipH="1">
            <a:off x="1358618" y="4812258"/>
            <a:ext cx="1" cy="1124118"/>
          </a:xfrm>
          <a:prstGeom prst="straightConnector1">
            <a:avLst/>
          </a:prstGeom>
          <a:ln>
            <a:solidFill>
              <a:schemeClr val="accent3">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63F3477-E8DF-4E52-905E-58555CC1AC8D}"/>
              </a:ext>
            </a:extLst>
          </p:cNvPr>
          <p:cNvCxnSpPr>
            <a:cxnSpLocks/>
            <a:stCxn id="11" idx="3"/>
            <a:endCxn id="23" idx="1"/>
          </p:cNvCxnSpPr>
          <p:nvPr/>
        </p:nvCxnSpPr>
        <p:spPr>
          <a:xfrm>
            <a:off x="2632023" y="6353871"/>
            <a:ext cx="843573" cy="0"/>
          </a:xfrm>
          <a:prstGeom prst="straightConnector1">
            <a:avLst/>
          </a:prstGeom>
          <a:ln>
            <a:solidFill>
              <a:schemeClr val="accent3">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CE726E3-86AF-4001-9F02-E5F656A0D87F}"/>
              </a:ext>
            </a:extLst>
          </p:cNvPr>
          <p:cNvCxnSpPr>
            <a:cxnSpLocks/>
            <a:stCxn id="23" idx="0"/>
            <a:endCxn id="17" idx="2"/>
          </p:cNvCxnSpPr>
          <p:nvPr/>
        </p:nvCxnSpPr>
        <p:spPr>
          <a:xfrm flipV="1">
            <a:off x="5617029" y="4854184"/>
            <a:ext cx="0" cy="1325991"/>
          </a:xfrm>
          <a:prstGeom prst="straightConnector1">
            <a:avLst/>
          </a:prstGeom>
          <a:ln>
            <a:solidFill>
              <a:schemeClr val="accent3">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9C6F441-0D16-4DF0-8312-88517D662ECC}"/>
              </a:ext>
            </a:extLst>
          </p:cNvPr>
          <p:cNvCxnSpPr>
            <a:cxnSpLocks/>
            <a:stCxn id="17" idx="3"/>
            <a:endCxn id="24" idx="1"/>
          </p:cNvCxnSpPr>
          <p:nvPr/>
        </p:nvCxnSpPr>
        <p:spPr>
          <a:xfrm>
            <a:off x="6890434" y="4436689"/>
            <a:ext cx="489290" cy="0"/>
          </a:xfrm>
          <a:prstGeom prst="straightConnector1">
            <a:avLst/>
          </a:prstGeom>
          <a:ln>
            <a:solidFill>
              <a:schemeClr val="accent3">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78B4178-116B-43F6-8AAF-87A704C1DFEA}"/>
              </a:ext>
            </a:extLst>
          </p:cNvPr>
          <p:cNvCxnSpPr>
            <a:cxnSpLocks/>
            <a:stCxn id="24" idx="0"/>
            <a:endCxn id="18" idx="2"/>
          </p:cNvCxnSpPr>
          <p:nvPr/>
        </p:nvCxnSpPr>
        <p:spPr>
          <a:xfrm flipV="1">
            <a:off x="9521157" y="3398444"/>
            <a:ext cx="0" cy="864549"/>
          </a:xfrm>
          <a:prstGeom prst="straightConnector1">
            <a:avLst/>
          </a:prstGeom>
          <a:ln>
            <a:solidFill>
              <a:schemeClr val="accent3">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Flowchart: Internal Storage 56">
            <a:extLst>
              <a:ext uri="{FF2B5EF4-FFF2-40B4-BE49-F238E27FC236}">
                <a16:creationId xmlns:a16="http://schemas.microsoft.com/office/drawing/2014/main" id="{D3A8E052-FD02-4AD4-94F3-1D16C8AF08F4}"/>
              </a:ext>
            </a:extLst>
          </p:cNvPr>
          <p:cNvSpPr/>
          <p:nvPr/>
        </p:nvSpPr>
        <p:spPr>
          <a:xfrm>
            <a:off x="1393580" y="3378011"/>
            <a:ext cx="1689085" cy="590189"/>
          </a:xfrm>
          <a:prstGeom prst="flowChartInternalStorag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D074E">
                    <a:lumMod val="20000"/>
                    <a:lumOff val="80000"/>
                  </a:srgbClr>
                </a:solidFill>
                <a:effectLst/>
                <a:uLnTx/>
                <a:uFillTx/>
                <a:latin typeface="Century Gothic" panose="020B0502020202020204"/>
                <a:ea typeface="+mn-ea"/>
                <a:cs typeface="+mn-cs"/>
              </a:rPr>
              <a:t>Hooked Entry Point of the bootmgfw.efi is executed instead of legitimate bootmgfw.efi entry point</a:t>
            </a:r>
          </a:p>
        </p:txBody>
      </p:sp>
      <p:sp>
        <p:nvSpPr>
          <p:cNvPr id="58" name="Flowchart: Internal Storage 57">
            <a:extLst>
              <a:ext uri="{FF2B5EF4-FFF2-40B4-BE49-F238E27FC236}">
                <a16:creationId xmlns:a16="http://schemas.microsoft.com/office/drawing/2014/main" id="{3AE4189C-89E1-4402-AAC1-B84F67CB4ED6}"/>
              </a:ext>
            </a:extLst>
          </p:cNvPr>
          <p:cNvSpPr/>
          <p:nvPr/>
        </p:nvSpPr>
        <p:spPr>
          <a:xfrm>
            <a:off x="1381135" y="4842345"/>
            <a:ext cx="1689085" cy="590189"/>
          </a:xfrm>
          <a:prstGeom prst="flowChartInternalStorag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D074E">
                    <a:lumMod val="20000"/>
                    <a:lumOff val="80000"/>
                  </a:srgbClr>
                </a:solidFill>
                <a:effectLst/>
                <a:uLnTx/>
                <a:uFillTx/>
                <a:latin typeface="Century Gothic" panose="020B0502020202020204"/>
                <a:ea typeface="+mn-ea"/>
                <a:cs typeface="+mn-cs"/>
              </a:rPr>
              <a:t>Execute original bootmgfw.efi entry point</a:t>
            </a:r>
          </a:p>
        </p:txBody>
      </p:sp>
      <p:sp>
        <p:nvSpPr>
          <p:cNvPr id="59" name="Rectangle: Diagonal Corners Rounded 58">
            <a:extLst>
              <a:ext uri="{FF2B5EF4-FFF2-40B4-BE49-F238E27FC236}">
                <a16:creationId xmlns:a16="http://schemas.microsoft.com/office/drawing/2014/main" id="{A5FE672A-817E-4EB9-8D86-3AF2CF516F19}"/>
              </a:ext>
            </a:extLst>
          </p:cNvPr>
          <p:cNvSpPr/>
          <p:nvPr/>
        </p:nvSpPr>
        <p:spPr>
          <a:xfrm>
            <a:off x="256817" y="5202305"/>
            <a:ext cx="1028840" cy="4012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Century Gothic" panose="020B0502020202020204"/>
                <a:ea typeface="+mn-ea"/>
                <a:cs typeface="+mn-cs"/>
              </a:rPr>
              <a:t>Hook Archpx64TransferTo64BitApplicationAsm</a:t>
            </a:r>
          </a:p>
        </p:txBody>
      </p:sp>
      <p:sp>
        <p:nvSpPr>
          <p:cNvPr id="61" name="Flowchart: Internal Storage 60">
            <a:extLst>
              <a:ext uri="{FF2B5EF4-FFF2-40B4-BE49-F238E27FC236}">
                <a16:creationId xmlns:a16="http://schemas.microsoft.com/office/drawing/2014/main" id="{84DA1219-9E5B-4560-87A8-D3FCED7C1858}"/>
              </a:ext>
            </a:extLst>
          </p:cNvPr>
          <p:cNvSpPr/>
          <p:nvPr/>
        </p:nvSpPr>
        <p:spPr>
          <a:xfrm>
            <a:off x="3489747" y="5539034"/>
            <a:ext cx="1689085" cy="590189"/>
          </a:xfrm>
          <a:prstGeom prst="flowChartInternalStorag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D074E">
                    <a:lumMod val="20000"/>
                    <a:lumOff val="80000"/>
                  </a:srgbClr>
                </a:solidFill>
                <a:effectLst/>
                <a:uLnTx/>
                <a:uFillTx/>
                <a:latin typeface="Century Gothic" panose="020B0502020202020204"/>
                <a:ea typeface="+mn-ea"/>
                <a:cs typeface="+mn-cs"/>
              </a:rPr>
              <a:t>Transfer execution to OS loader using Archpx64TransferTo64BitApplicationAsm</a:t>
            </a:r>
          </a:p>
        </p:txBody>
      </p:sp>
      <p:sp>
        <p:nvSpPr>
          <p:cNvPr id="62" name="Rectangle 61">
            <a:extLst>
              <a:ext uri="{FF2B5EF4-FFF2-40B4-BE49-F238E27FC236}">
                <a16:creationId xmlns:a16="http://schemas.microsoft.com/office/drawing/2014/main" id="{8B992594-0A2C-49FB-84BF-34325659D905}"/>
              </a:ext>
            </a:extLst>
          </p:cNvPr>
          <p:cNvSpPr/>
          <p:nvPr/>
        </p:nvSpPr>
        <p:spPr>
          <a:xfrm>
            <a:off x="7379724" y="1508621"/>
            <a:ext cx="4282866" cy="347391"/>
          </a:xfrm>
          <a:prstGeom prst="rect">
            <a:avLst/>
          </a:prstGeom>
          <a:noFill/>
          <a:ln>
            <a:solidFill>
              <a:schemeClr val="accent2">
                <a:lumMod val="60000"/>
                <a:lumOff val="4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entury Gothic" panose="020B0502020202020204"/>
                <a:ea typeface="+mn-ea"/>
                <a:cs typeface="+mn-cs"/>
              </a:rPr>
              <a:t>hooked </a:t>
            </a:r>
            <a:r>
              <a:rPr kumimoji="0" lang="en-US" sz="1200" b="0" i="0" u="none" strike="noStrike" kern="1200" cap="none" spc="0" normalizeH="0" baseline="0" noProof="0">
                <a:ln>
                  <a:noFill/>
                </a:ln>
                <a:solidFill>
                  <a:prstClr val="white"/>
                </a:solidFill>
                <a:effectLst/>
                <a:uLnTx/>
                <a:uFillTx/>
                <a:latin typeface="Century Gothic" panose="020B0502020202020204"/>
                <a:ea typeface="+mn-ea"/>
                <a:cs typeface="+mn-cs"/>
              </a:rPr>
              <a:t>CmGetSystemDriverList</a:t>
            </a:r>
            <a:endParaRPr kumimoji="0" lang="en-US" sz="14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63" name="Straight Arrow Connector 62">
            <a:extLst>
              <a:ext uri="{FF2B5EF4-FFF2-40B4-BE49-F238E27FC236}">
                <a16:creationId xmlns:a16="http://schemas.microsoft.com/office/drawing/2014/main" id="{5EBF7563-9118-414B-A2B5-6E1408B41C80}"/>
              </a:ext>
            </a:extLst>
          </p:cNvPr>
          <p:cNvCxnSpPr>
            <a:cxnSpLocks/>
            <a:stCxn id="18" idx="0"/>
            <a:endCxn id="62" idx="2"/>
          </p:cNvCxnSpPr>
          <p:nvPr/>
        </p:nvCxnSpPr>
        <p:spPr>
          <a:xfrm flipV="1">
            <a:off x="9521157" y="1856012"/>
            <a:ext cx="0" cy="707442"/>
          </a:xfrm>
          <a:prstGeom prst="straightConnector1">
            <a:avLst/>
          </a:prstGeom>
          <a:ln>
            <a:solidFill>
              <a:schemeClr val="accent3">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Flowchart: Internal Storage 67">
            <a:extLst>
              <a:ext uri="{FF2B5EF4-FFF2-40B4-BE49-F238E27FC236}">
                <a16:creationId xmlns:a16="http://schemas.microsoft.com/office/drawing/2014/main" id="{46958FBA-66BA-4960-B292-CBA0023950FE}"/>
              </a:ext>
            </a:extLst>
          </p:cNvPr>
          <p:cNvSpPr/>
          <p:nvPr/>
        </p:nvSpPr>
        <p:spPr>
          <a:xfrm>
            <a:off x="5195242" y="3405704"/>
            <a:ext cx="1689085" cy="590189"/>
          </a:xfrm>
          <a:prstGeom prst="flowChartInternalStorag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D074E">
                    <a:lumMod val="20000"/>
                    <a:lumOff val="80000"/>
                  </a:srgbClr>
                </a:solidFill>
                <a:effectLst/>
                <a:uLnTx/>
                <a:uFillTx/>
                <a:latin typeface="Century Gothic" panose="020B0502020202020204"/>
                <a:ea typeface="+mn-ea"/>
                <a:cs typeface="+mn-cs"/>
              </a:rPr>
              <a:t>Transfer execution to OS loader using OSLArchTransferToKernel</a:t>
            </a:r>
          </a:p>
        </p:txBody>
      </p:sp>
      <p:sp>
        <p:nvSpPr>
          <p:cNvPr id="69" name="Rectangle: Diagonal Corners Rounded 68">
            <a:extLst>
              <a:ext uri="{FF2B5EF4-FFF2-40B4-BE49-F238E27FC236}">
                <a16:creationId xmlns:a16="http://schemas.microsoft.com/office/drawing/2014/main" id="{6AF215C2-90C8-426E-AFE5-ECCA735ED46F}"/>
              </a:ext>
            </a:extLst>
          </p:cNvPr>
          <p:cNvSpPr/>
          <p:nvPr/>
        </p:nvSpPr>
        <p:spPr>
          <a:xfrm>
            <a:off x="5712508" y="5432534"/>
            <a:ext cx="1171817" cy="4012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Century Gothic" panose="020B0502020202020204"/>
                <a:ea typeface="+mn-ea"/>
                <a:cs typeface="+mn-cs"/>
              </a:rPr>
              <a:t>Hook OslArchTransferToKernel</a:t>
            </a:r>
          </a:p>
        </p:txBody>
      </p:sp>
      <p:sp>
        <p:nvSpPr>
          <p:cNvPr id="70" name="Rectangle: Diagonal Corners Rounded 69">
            <a:extLst>
              <a:ext uri="{FF2B5EF4-FFF2-40B4-BE49-F238E27FC236}">
                <a16:creationId xmlns:a16="http://schemas.microsoft.com/office/drawing/2014/main" id="{831C7EE2-5103-4BCB-A3B3-F5A34779F310}"/>
              </a:ext>
            </a:extLst>
          </p:cNvPr>
          <p:cNvSpPr/>
          <p:nvPr/>
        </p:nvSpPr>
        <p:spPr>
          <a:xfrm>
            <a:off x="8174616" y="3695237"/>
            <a:ext cx="1171817" cy="4012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Century Gothic" panose="020B0502020202020204"/>
                <a:ea typeface="+mn-ea"/>
                <a:cs typeface="+mn-cs"/>
              </a:rPr>
              <a:t>Patch SepInitializeCodeIntegrity</a:t>
            </a:r>
          </a:p>
        </p:txBody>
      </p:sp>
      <p:sp>
        <p:nvSpPr>
          <p:cNvPr id="71" name="Rectangle: Diagonal Corners Rounded 70">
            <a:extLst>
              <a:ext uri="{FF2B5EF4-FFF2-40B4-BE49-F238E27FC236}">
                <a16:creationId xmlns:a16="http://schemas.microsoft.com/office/drawing/2014/main" id="{FE91E7C0-C045-4393-82AD-4A8CA08C4EDC}"/>
              </a:ext>
            </a:extLst>
          </p:cNvPr>
          <p:cNvSpPr/>
          <p:nvPr/>
        </p:nvSpPr>
        <p:spPr>
          <a:xfrm>
            <a:off x="9618905" y="3681826"/>
            <a:ext cx="1171817" cy="4012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Century Gothic" panose="020B0502020202020204"/>
                <a:ea typeface="+mn-ea"/>
                <a:cs typeface="+mn-cs"/>
              </a:rPr>
              <a:t>Hook CmGetSystemDriverList</a:t>
            </a:r>
          </a:p>
        </p:txBody>
      </p:sp>
      <p:pic>
        <p:nvPicPr>
          <p:cNvPr id="73" name="Picture 72">
            <a:extLst>
              <a:ext uri="{FF2B5EF4-FFF2-40B4-BE49-F238E27FC236}">
                <a16:creationId xmlns:a16="http://schemas.microsoft.com/office/drawing/2014/main" id="{5C2A4A54-B9A3-4C18-A038-F5CA420BB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0397" y="5517179"/>
            <a:ext cx="1397127" cy="1397127"/>
          </a:xfrm>
          <a:prstGeom prst="rect">
            <a:avLst/>
          </a:prstGeom>
        </p:spPr>
      </p:pic>
      <p:pic>
        <p:nvPicPr>
          <p:cNvPr id="75" name="Picture 74">
            <a:extLst>
              <a:ext uri="{FF2B5EF4-FFF2-40B4-BE49-F238E27FC236}">
                <a16:creationId xmlns:a16="http://schemas.microsoft.com/office/drawing/2014/main" id="{7503490A-0292-41C7-B095-7B47CDE68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3142" y="5202305"/>
            <a:ext cx="1395160" cy="996543"/>
          </a:xfrm>
          <a:prstGeom prst="rect">
            <a:avLst/>
          </a:prstGeom>
        </p:spPr>
      </p:pic>
      <p:sp>
        <p:nvSpPr>
          <p:cNvPr id="76" name="Flowchart: Internal Storage 75">
            <a:extLst>
              <a:ext uri="{FF2B5EF4-FFF2-40B4-BE49-F238E27FC236}">
                <a16:creationId xmlns:a16="http://schemas.microsoft.com/office/drawing/2014/main" id="{9BED7F12-58D3-4780-8DF2-E7C8CF7BA2B2}"/>
              </a:ext>
            </a:extLst>
          </p:cNvPr>
          <p:cNvSpPr/>
          <p:nvPr/>
        </p:nvSpPr>
        <p:spPr>
          <a:xfrm>
            <a:off x="2373128" y="2754205"/>
            <a:ext cx="2007881" cy="590189"/>
          </a:xfrm>
          <a:prstGeom prst="flowChartInternalStorag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D074E">
                    <a:lumMod val="20000"/>
                    <a:lumOff val="80000"/>
                  </a:srgbClr>
                </a:solidFill>
                <a:effectLst/>
                <a:uLnTx/>
                <a:uFillTx/>
                <a:latin typeface="Century Gothic" panose="020B0502020202020204"/>
                <a:ea typeface="+mn-ea"/>
                <a:cs typeface="+mn-cs"/>
              </a:rPr>
              <a:t>Execute boot application from EFI partition based on NVRAM variables</a:t>
            </a:r>
          </a:p>
        </p:txBody>
      </p:sp>
      <p:pic>
        <p:nvPicPr>
          <p:cNvPr id="10" name="Picture 9">
            <a:extLst>
              <a:ext uri="{FF2B5EF4-FFF2-40B4-BE49-F238E27FC236}">
                <a16:creationId xmlns:a16="http://schemas.microsoft.com/office/drawing/2014/main" id="{93445A22-801E-4A25-8365-A4D798E057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78" y="96253"/>
            <a:ext cx="6386606" cy="2777915"/>
          </a:xfrm>
          <a:prstGeom prst="round2DiagRect">
            <a:avLst>
              <a:gd name="adj1" fmla="val 16667"/>
              <a:gd name="adj2" fmla="val 0"/>
            </a:avLst>
          </a:prstGeom>
          <a:ln w="19050" cap="sq">
            <a:solidFill>
              <a:schemeClr val="accent2">
                <a:lumMod val="60000"/>
                <a:lumOff val="40000"/>
              </a:schemeClr>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25387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7D2AF80-253E-4C5F-9217-34AADA15E37B}"/>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sp>
        <p:nvSpPr>
          <p:cNvPr id="19" name="Title 1">
            <a:extLst>
              <a:ext uri="{FF2B5EF4-FFF2-40B4-BE49-F238E27FC236}">
                <a16:creationId xmlns:a16="http://schemas.microsoft.com/office/drawing/2014/main" id="{4F2072C4-F413-458E-86B6-132D5CBE00A0}"/>
              </a:ext>
            </a:extLst>
          </p:cNvPr>
          <p:cNvSpPr txBox="1">
            <a:spLocks/>
          </p:cNvSpPr>
          <p:nvPr/>
        </p:nvSpPr>
        <p:spPr>
          <a:xfrm>
            <a:off x="5312229" y="235270"/>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ESPecter</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sp>
        <p:nvSpPr>
          <p:cNvPr id="11" name="Rectangle 10">
            <a:extLst>
              <a:ext uri="{FF2B5EF4-FFF2-40B4-BE49-F238E27FC236}">
                <a16:creationId xmlns:a16="http://schemas.microsoft.com/office/drawing/2014/main" id="{6B997975-8A17-4D8C-9E3D-1520D4E2B6FC}"/>
              </a:ext>
            </a:extLst>
          </p:cNvPr>
          <p:cNvSpPr/>
          <p:nvPr/>
        </p:nvSpPr>
        <p:spPr>
          <a:xfrm>
            <a:off x="85213" y="5936376"/>
            <a:ext cx="2546810" cy="83499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panose="020B0502020202020204"/>
                <a:ea typeface="+mn-ea"/>
                <a:cs typeface="+mn-cs"/>
              </a:rPr>
              <a:t>Windows Boot Manager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(bootmgfw.efi)</a:t>
            </a:r>
          </a:p>
        </p:txBody>
      </p:sp>
      <p:sp>
        <p:nvSpPr>
          <p:cNvPr id="17" name="Rectangle 16">
            <a:extLst>
              <a:ext uri="{FF2B5EF4-FFF2-40B4-BE49-F238E27FC236}">
                <a16:creationId xmlns:a16="http://schemas.microsoft.com/office/drawing/2014/main" id="{BB3CBCAD-0907-4218-93D4-6CF43E37FDA7}"/>
              </a:ext>
            </a:extLst>
          </p:cNvPr>
          <p:cNvSpPr/>
          <p:nvPr/>
        </p:nvSpPr>
        <p:spPr>
          <a:xfrm>
            <a:off x="4343624" y="4019194"/>
            <a:ext cx="2546810" cy="83499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panose="020B0502020202020204"/>
                <a:ea typeface="+mn-ea"/>
                <a:cs typeface="+mn-cs"/>
              </a:rPr>
              <a:t>Windows OS Loader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(winload.efi)</a:t>
            </a:r>
          </a:p>
        </p:txBody>
      </p:sp>
      <p:sp>
        <p:nvSpPr>
          <p:cNvPr id="18" name="Rectangle 17">
            <a:extLst>
              <a:ext uri="{FF2B5EF4-FFF2-40B4-BE49-F238E27FC236}">
                <a16:creationId xmlns:a16="http://schemas.microsoft.com/office/drawing/2014/main" id="{AE82CE82-9EDE-42C3-85ED-F90350A1AC6D}"/>
              </a:ext>
            </a:extLst>
          </p:cNvPr>
          <p:cNvSpPr/>
          <p:nvPr/>
        </p:nvSpPr>
        <p:spPr>
          <a:xfrm>
            <a:off x="8251591" y="2563454"/>
            <a:ext cx="2539131" cy="83499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panose="020B0502020202020204"/>
                <a:ea typeface="+mn-ea"/>
                <a:cs typeface="+mn-cs"/>
              </a:rPr>
              <a:t>Windows Kernel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(ntoskrnl.exe)</a:t>
            </a:r>
          </a:p>
        </p:txBody>
      </p:sp>
      <p:sp>
        <p:nvSpPr>
          <p:cNvPr id="20" name="Rectangle 19">
            <a:extLst>
              <a:ext uri="{FF2B5EF4-FFF2-40B4-BE49-F238E27FC236}">
                <a16:creationId xmlns:a16="http://schemas.microsoft.com/office/drawing/2014/main" id="{A4AC08DE-F8D5-40AC-9B3E-6368272FBEA9}"/>
              </a:ext>
            </a:extLst>
          </p:cNvPr>
          <p:cNvSpPr/>
          <p:nvPr/>
        </p:nvSpPr>
        <p:spPr>
          <a:xfrm>
            <a:off x="573476" y="2794139"/>
            <a:ext cx="1570287" cy="511051"/>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panose="020B0502020202020204"/>
                <a:ea typeface="+mn-ea"/>
                <a:cs typeface="+mn-cs"/>
              </a:rPr>
              <a:t>UEFI Firmware</a:t>
            </a: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7E15AF75-E5F6-4928-88B1-662066D87F2D}"/>
              </a:ext>
            </a:extLst>
          </p:cNvPr>
          <p:cNvSpPr/>
          <p:nvPr/>
        </p:nvSpPr>
        <p:spPr>
          <a:xfrm>
            <a:off x="243704" y="4096437"/>
            <a:ext cx="2229829" cy="715821"/>
          </a:xfrm>
          <a:prstGeom prst="rect">
            <a:avLst/>
          </a:prstGeom>
          <a:noFill/>
          <a:ln>
            <a:solidFill>
              <a:schemeClr val="accent2">
                <a:lumMod val="60000"/>
                <a:lumOff val="4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entury Gothic" panose="020B0502020202020204"/>
                <a:ea typeface="+mn-ea"/>
                <a:cs typeface="+mn-cs"/>
              </a:rPr>
              <a:t>ESPecter initial code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entury Gothic" panose="020B0502020202020204"/>
                <a:ea typeface="+mn-ea"/>
                <a:cs typeface="+mn-cs"/>
              </a:rPr>
              <a:t>UEFI Application</a:t>
            </a: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3" name="Rectangle 22">
            <a:extLst>
              <a:ext uri="{FF2B5EF4-FFF2-40B4-BE49-F238E27FC236}">
                <a16:creationId xmlns:a16="http://schemas.microsoft.com/office/drawing/2014/main" id="{D5FB6943-851F-489E-A55F-08A4C7CE0D5F}"/>
              </a:ext>
            </a:extLst>
          </p:cNvPr>
          <p:cNvSpPr/>
          <p:nvPr/>
        </p:nvSpPr>
        <p:spPr>
          <a:xfrm>
            <a:off x="3475596" y="6180175"/>
            <a:ext cx="4282866" cy="347391"/>
          </a:xfrm>
          <a:prstGeom prst="rect">
            <a:avLst/>
          </a:prstGeom>
          <a:noFill/>
          <a:ln>
            <a:solidFill>
              <a:schemeClr val="accent2">
                <a:lumMod val="60000"/>
                <a:lumOff val="4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entury Gothic" panose="020B0502020202020204"/>
                <a:ea typeface="+mn-ea"/>
                <a:cs typeface="+mn-cs"/>
              </a:rPr>
              <a:t>hooked </a:t>
            </a:r>
            <a:r>
              <a:rPr kumimoji="0" lang="en-US" sz="1200" b="0" i="0" u="none" strike="noStrike" kern="1200" cap="none" spc="0" normalizeH="0" baseline="0" noProof="0">
                <a:ln>
                  <a:noFill/>
                </a:ln>
                <a:solidFill>
                  <a:prstClr val="white"/>
                </a:solidFill>
                <a:effectLst/>
                <a:uLnTx/>
                <a:uFillTx/>
                <a:latin typeface="Century Gothic" panose="020B0502020202020204"/>
                <a:ea typeface="+mn-ea"/>
                <a:cs typeface="+mn-cs"/>
              </a:rPr>
              <a:t>Archpx64TransferTo64BitApplicationAsm</a:t>
            </a:r>
            <a:endParaRPr kumimoji="0" lang="en-US" sz="14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4" name="Rectangle 23">
            <a:extLst>
              <a:ext uri="{FF2B5EF4-FFF2-40B4-BE49-F238E27FC236}">
                <a16:creationId xmlns:a16="http://schemas.microsoft.com/office/drawing/2014/main" id="{BE7DD38F-6DDE-4A64-983C-9DB24165E919}"/>
              </a:ext>
            </a:extLst>
          </p:cNvPr>
          <p:cNvSpPr/>
          <p:nvPr/>
        </p:nvSpPr>
        <p:spPr>
          <a:xfrm>
            <a:off x="7379724" y="4262993"/>
            <a:ext cx="4282866" cy="347391"/>
          </a:xfrm>
          <a:prstGeom prst="rect">
            <a:avLst/>
          </a:prstGeom>
          <a:noFill/>
          <a:ln>
            <a:solidFill>
              <a:schemeClr val="accent2">
                <a:lumMod val="60000"/>
                <a:lumOff val="4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entury Gothic" panose="020B0502020202020204"/>
                <a:ea typeface="+mn-ea"/>
                <a:cs typeface="+mn-cs"/>
              </a:rPr>
              <a:t>hooked </a:t>
            </a:r>
            <a:r>
              <a:rPr kumimoji="0" lang="en-US" sz="1200" b="0" i="0" u="none" strike="noStrike" kern="1200" cap="none" spc="0" normalizeH="0" baseline="0" noProof="0">
                <a:ln>
                  <a:noFill/>
                </a:ln>
                <a:solidFill>
                  <a:prstClr val="white"/>
                </a:solidFill>
                <a:effectLst/>
                <a:uLnTx/>
                <a:uFillTx/>
                <a:latin typeface="Century Gothic" panose="020B0502020202020204"/>
                <a:ea typeface="+mn-ea"/>
                <a:cs typeface="+mn-cs"/>
              </a:rPr>
              <a:t>OslArchTransferToKernel</a:t>
            </a:r>
            <a:endParaRPr kumimoji="0" lang="en-US" sz="14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37" name="Straight Arrow Connector 36">
            <a:extLst>
              <a:ext uri="{FF2B5EF4-FFF2-40B4-BE49-F238E27FC236}">
                <a16:creationId xmlns:a16="http://schemas.microsoft.com/office/drawing/2014/main" id="{CC70B077-4A73-45BB-B31A-40899353B71D}"/>
              </a:ext>
            </a:extLst>
          </p:cNvPr>
          <p:cNvCxnSpPr>
            <a:stCxn id="20" idx="2"/>
            <a:endCxn id="22" idx="0"/>
          </p:cNvCxnSpPr>
          <p:nvPr/>
        </p:nvCxnSpPr>
        <p:spPr>
          <a:xfrm flipH="1">
            <a:off x="1358619" y="3305190"/>
            <a:ext cx="1" cy="791247"/>
          </a:xfrm>
          <a:prstGeom prst="straightConnector1">
            <a:avLst/>
          </a:prstGeom>
          <a:ln>
            <a:solidFill>
              <a:schemeClr val="accent3">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7F3C3B0-79D3-48DD-A207-BAAA5513E37E}"/>
              </a:ext>
            </a:extLst>
          </p:cNvPr>
          <p:cNvCxnSpPr>
            <a:cxnSpLocks/>
            <a:stCxn id="22" idx="2"/>
            <a:endCxn id="11" idx="0"/>
          </p:cNvCxnSpPr>
          <p:nvPr/>
        </p:nvCxnSpPr>
        <p:spPr>
          <a:xfrm flipH="1">
            <a:off x="1358618" y="4812258"/>
            <a:ext cx="1" cy="1124118"/>
          </a:xfrm>
          <a:prstGeom prst="straightConnector1">
            <a:avLst/>
          </a:prstGeom>
          <a:ln>
            <a:solidFill>
              <a:schemeClr val="accent3">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63F3477-E8DF-4E52-905E-58555CC1AC8D}"/>
              </a:ext>
            </a:extLst>
          </p:cNvPr>
          <p:cNvCxnSpPr>
            <a:cxnSpLocks/>
            <a:stCxn id="11" idx="3"/>
            <a:endCxn id="23" idx="1"/>
          </p:cNvCxnSpPr>
          <p:nvPr/>
        </p:nvCxnSpPr>
        <p:spPr>
          <a:xfrm>
            <a:off x="2632023" y="6353871"/>
            <a:ext cx="843573" cy="0"/>
          </a:xfrm>
          <a:prstGeom prst="straightConnector1">
            <a:avLst/>
          </a:prstGeom>
          <a:ln>
            <a:solidFill>
              <a:schemeClr val="accent3">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CE726E3-86AF-4001-9F02-E5F656A0D87F}"/>
              </a:ext>
            </a:extLst>
          </p:cNvPr>
          <p:cNvCxnSpPr>
            <a:cxnSpLocks/>
            <a:stCxn id="23" idx="0"/>
            <a:endCxn id="17" idx="2"/>
          </p:cNvCxnSpPr>
          <p:nvPr/>
        </p:nvCxnSpPr>
        <p:spPr>
          <a:xfrm flipV="1">
            <a:off x="5617029" y="4854184"/>
            <a:ext cx="0" cy="1325991"/>
          </a:xfrm>
          <a:prstGeom prst="straightConnector1">
            <a:avLst/>
          </a:prstGeom>
          <a:ln>
            <a:solidFill>
              <a:schemeClr val="accent3">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9C6F441-0D16-4DF0-8312-88517D662ECC}"/>
              </a:ext>
            </a:extLst>
          </p:cNvPr>
          <p:cNvCxnSpPr>
            <a:cxnSpLocks/>
            <a:stCxn id="17" idx="3"/>
            <a:endCxn id="24" idx="1"/>
          </p:cNvCxnSpPr>
          <p:nvPr/>
        </p:nvCxnSpPr>
        <p:spPr>
          <a:xfrm>
            <a:off x="6890434" y="4436689"/>
            <a:ext cx="489290" cy="0"/>
          </a:xfrm>
          <a:prstGeom prst="straightConnector1">
            <a:avLst/>
          </a:prstGeom>
          <a:ln>
            <a:solidFill>
              <a:schemeClr val="accent3">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78B4178-116B-43F6-8AAF-87A704C1DFEA}"/>
              </a:ext>
            </a:extLst>
          </p:cNvPr>
          <p:cNvCxnSpPr>
            <a:cxnSpLocks/>
            <a:stCxn id="24" idx="0"/>
            <a:endCxn id="18" idx="2"/>
          </p:cNvCxnSpPr>
          <p:nvPr/>
        </p:nvCxnSpPr>
        <p:spPr>
          <a:xfrm flipV="1">
            <a:off x="9521157" y="3398444"/>
            <a:ext cx="0" cy="864549"/>
          </a:xfrm>
          <a:prstGeom prst="straightConnector1">
            <a:avLst/>
          </a:prstGeom>
          <a:ln>
            <a:solidFill>
              <a:schemeClr val="accent3">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Flowchart: Internal Storage 56">
            <a:extLst>
              <a:ext uri="{FF2B5EF4-FFF2-40B4-BE49-F238E27FC236}">
                <a16:creationId xmlns:a16="http://schemas.microsoft.com/office/drawing/2014/main" id="{D3A8E052-FD02-4AD4-94F3-1D16C8AF08F4}"/>
              </a:ext>
            </a:extLst>
          </p:cNvPr>
          <p:cNvSpPr/>
          <p:nvPr/>
        </p:nvSpPr>
        <p:spPr>
          <a:xfrm>
            <a:off x="1393580" y="3378011"/>
            <a:ext cx="1689085" cy="590189"/>
          </a:xfrm>
          <a:prstGeom prst="flowChartInternalStorag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D074E">
                    <a:lumMod val="20000"/>
                    <a:lumOff val="80000"/>
                  </a:srgbClr>
                </a:solidFill>
                <a:effectLst/>
                <a:uLnTx/>
                <a:uFillTx/>
                <a:latin typeface="Century Gothic" panose="020B0502020202020204"/>
                <a:ea typeface="+mn-ea"/>
                <a:cs typeface="+mn-cs"/>
              </a:rPr>
              <a:t>Hooked Entry Point of the bootmgfw.efi is executed instead of legitimate bootmgfw.efi entry point</a:t>
            </a:r>
          </a:p>
        </p:txBody>
      </p:sp>
      <p:sp>
        <p:nvSpPr>
          <p:cNvPr id="58" name="Flowchart: Internal Storage 57">
            <a:extLst>
              <a:ext uri="{FF2B5EF4-FFF2-40B4-BE49-F238E27FC236}">
                <a16:creationId xmlns:a16="http://schemas.microsoft.com/office/drawing/2014/main" id="{3AE4189C-89E1-4402-AAC1-B84F67CB4ED6}"/>
              </a:ext>
            </a:extLst>
          </p:cNvPr>
          <p:cNvSpPr/>
          <p:nvPr/>
        </p:nvSpPr>
        <p:spPr>
          <a:xfrm>
            <a:off x="1381135" y="4842345"/>
            <a:ext cx="1689085" cy="590189"/>
          </a:xfrm>
          <a:prstGeom prst="flowChartInternalStorag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D074E">
                    <a:lumMod val="20000"/>
                    <a:lumOff val="80000"/>
                  </a:srgbClr>
                </a:solidFill>
                <a:effectLst/>
                <a:uLnTx/>
                <a:uFillTx/>
                <a:latin typeface="Century Gothic" panose="020B0502020202020204"/>
                <a:ea typeface="+mn-ea"/>
                <a:cs typeface="+mn-cs"/>
              </a:rPr>
              <a:t>Execute original bootmgfw.efi entry point</a:t>
            </a:r>
          </a:p>
        </p:txBody>
      </p:sp>
      <p:sp>
        <p:nvSpPr>
          <p:cNvPr id="59" name="Rectangle: Diagonal Corners Rounded 58">
            <a:extLst>
              <a:ext uri="{FF2B5EF4-FFF2-40B4-BE49-F238E27FC236}">
                <a16:creationId xmlns:a16="http://schemas.microsoft.com/office/drawing/2014/main" id="{A5FE672A-817E-4EB9-8D86-3AF2CF516F19}"/>
              </a:ext>
            </a:extLst>
          </p:cNvPr>
          <p:cNvSpPr/>
          <p:nvPr/>
        </p:nvSpPr>
        <p:spPr>
          <a:xfrm>
            <a:off x="256817" y="5202305"/>
            <a:ext cx="1028840" cy="4012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Century Gothic" panose="020B0502020202020204"/>
                <a:ea typeface="+mn-ea"/>
                <a:cs typeface="+mn-cs"/>
              </a:rPr>
              <a:t>Hook Archpx64TransferTo64BitApplicationAsm</a:t>
            </a:r>
          </a:p>
        </p:txBody>
      </p:sp>
      <p:sp>
        <p:nvSpPr>
          <p:cNvPr id="61" name="Flowchart: Internal Storage 60">
            <a:extLst>
              <a:ext uri="{FF2B5EF4-FFF2-40B4-BE49-F238E27FC236}">
                <a16:creationId xmlns:a16="http://schemas.microsoft.com/office/drawing/2014/main" id="{84DA1219-9E5B-4560-87A8-D3FCED7C1858}"/>
              </a:ext>
            </a:extLst>
          </p:cNvPr>
          <p:cNvSpPr/>
          <p:nvPr/>
        </p:nvSpPr>
        <p:spPr>
          <a:xfrm>
            <a:off x="3489747" y="5539034"/>
            <a:ext cx="1689085" cy="590189"/>
          </a:xfrm>
          <a:prstGeom prst="flowChartInternalStorag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D074E">
                    <a:lumMod val="20000"/>
                    <a:lumOff val="80000"/>
                  </a:srgbClr>
                </a:solidFill>
                <a:effectLst/>
                <a:uLnTx/>
                <a:uFillTx/>
                <a:latin typeface="Century Gothic" panose="020B0502020202020204"/>
                <a:ea typeface="+mn-ea"/>
                <a:cs typeface="+mn-cs"/>
              </a:rPr>
              <a:t>Transfer execution to OS loader using Archpx64TransferTo64BitApplicationAsm</a:t>
            </a:r>
          </a:p>
        </p:txBody>
      </p:sp>
      <p:sp>
        <p:nvSpPr>
          <p:cNvPr id="62" name="Rectangle 61">
            <a:extLst>
              <a:ext uri="{FF2B5EF4-FFF2-40B4-BE49-F238E27FC236}">
                <a16:creationId xmlns:a16="http://schemas.microsoft.com/office/drawing/2014/main" id="{8B992594-0A2C-49FB-84BF-34325659D905}"/>
              </a:ext>
            </a:extLst>
          </p:cNvPr>
          <p:cNvSpPr/>
          <p:nvPr/>
        </p:nvSpPr>
        <p:spPr>
          <a:xfrm>
            <a:off x="7379724" y="1508621"/>
            <a:ext cx="4282866" cy="347391"/>
          </a:xfrm>
          <a:prstGeom prst="rect">
            <a:avLst/>
          </a:prstGeom>
          <a:noFill/>
          <a:ln>
            <a:solidFill>
              <a:schemeClr val="accent2">
                <a:lumMod val="60000"/>
                <a:lumOff val="4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entury Gothic" panose="020B0502020202020204"/>
                <a:ea typeface="+mn-ea"/>
                <a:cs typeface="+mn-cs"/>
              </a:rPr>
              <a:t>hooked </a:t>
            </a:r>
            <a:r>
              <a:rPr kumimoji="0" lang="en-US" sz="1200" b="0" i="0" u="none" strike="noStrike" kern="1200" cap="none" spc="0" normalizeH="0" baseline="0" noProof="0">
                <a:ln>
                  <a:noFill/>
                </a:ln>
                <a:solidFill>
                  <a:prstClr val="white"/>
                </a:solidFill>
                <a:effectLst/>
                <a:uLnTx/>
                <a:uFillTx/>
                <a:latin typeface="Century Gothic" panose="020B0502020202020204"/>
                <a:ea typeface="+mn-ea"/>
                <a:cs typeface="+mn-cs"/>
              </a:rPr>
              <a:t>CmGetSystemDriverList</a:t>
            </a:r>
            <a:endParaRPr kumimoji="0" lang="en-US" sz="14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63" name="Straight Arrow Connector 62">
            <a:extLst>
              <a:ext uri="{FF2B5EF4-FFF2-40B4-BE49-F238E27FC236}">
                <a16:creationId xmlns:a16="http://schemas.microsoft.com/office/drawing/2014/main" id="{5EBF7563-9118-414B-A2B5-6E1408B41C80}"/>
              </a:ext>
            </a:extLst>
          </p:cNvPr>
          <p:cNvCxnSpPr>
            <a:cxnSpLocks/>
            <a:stCxn id="18" idx="0"/>
            <a:endCxn id="62" idx="2"/>
          </p:cNvCxnSpPr>
          <p:nvPr/>
        </p:nvCxnSpPr>
        <p:spPr>
          <a:xfrm flipV="1">
            <a:off x="9521157" y="1856012"/>
            <a:ext cx="0" cy="707442"/>
          </a:xfrm>
          <a:prstGeom prst="straightConnector1">
            <a:avLst/>
          </a:prstGeom>
          <a:ln>
            <a:solidFill>
              <a:schemeClr val="accent3">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Flowchart: Internal Storage 67">
            <a:extLst>
              <a:ext uri="{FF2B5EF4-FFF2-40B4-BE49-F238E27FC236}">
                <a16:creationId xmlns:a16="http://schemas.microsoft.com/office/drawing/2014/main" id="{46958FBA-66BA-4960-B292-CBA0023950FE}"/>
              </a:ext>
            </a:extLst>
          </p:cNvPr>
          <p:cNvSpPr/>
          <p:nvPr/>
        </p:nvSpPr>
        <p:spPr>
          <a:xfrm>
            <a:off x="5195242" y="3405704"/>
            <a:ext cx="1689085" cy="590189"/>
          </a:xfrm>
          <a:prstGeom prst="flowChartInternalStorag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D074E">
                    <a:lumMod val="20000"/>
                    <a:lumOff val="80000"/>
                  </a:srgbClr>
                </a:solidFill>
                <a:effectLst/>
                <a:uLnTx/>
                <a:uFillTx/>
                <a:latin typeface="Century Gothic" panose="020B0502020202020204"/>
                <a:ea typeface="+mn-ea"/>
                <a:cs typeface="+mn-cs"/>
              </a:rPr>
              <a:t>Transfer execution to OS loader using OSLArchTransferToKernel</a:t>
            </a:r>
          </a:p>
        </p:txBody>
      </p:sp>
      <p:sp>
        <p:nvSpPr>
          <p:cNvPr id="69" name="Rectangle: Diagonal Corners Rounded 68">
            <a:extLst>
              <a:ext uri="{FF2B5EF4-FFF2-40B4-BE49-F238E27FC236}">
                <a16:creationId xmlns:a16="http://schemas.microsoft.com/office/drawing/2014/main" id="{6AF215C2-90C8-426E-AFE5-ECCA735ED46F}"/>
              </a:ext>
            </a:extLst>
          </p:cNvPr>
          <p:cNvSpPr/>
          <p:nvPr/>
        </p:nvSpPr>
        <p:spPr>
          <a:xfrm>
            <a:off x="5712508" y="5432534"/>
            <a:ext cx="1171817" cy="4012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Century Gothic" panose="020B0502020202020204"/>
                <a:ea typeface="+mn-ea"/>
                <a:cs typeface="+mn-cs"/>
              </a:rPr>
              <a:t>Hook OslArchTransferToKernel</a:t>
            </a:r>
          </a:p>
        </p:txBody>
      </p:sp>
      <p:sp>
        <p:nvSpPr>
          <p:cNvPr id="70" name="Rectangle: Diagonal Corners Rounded 69">
            <a:extLst>
              <a:ext uri="{FF2B5EF4-FFF2-40B4-BE49-F238E27FC236}">
                <a16:creationId xmlns:a16="http://schemas.microsoft.com/office/drawing/2014/main" id="{831C7EE2-5103-4BCB-A3B3-F5A34779F310}"/>
              </a:ext>
            </a:extLst>
          </p:cNvPr>
          <p:cNvSpPr/>
          <p:nvPr/>
        </p:nvSpPr>
        <p:spPr>
          <a:xfrm>
            <a:off x="8174616" y="3695237"/>
            <a:ext cx="1171817" cy="4012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Century Gothic" panose="020B0502020202020204"/>
                <a:ea typeface="+mn-ea"/>
                <a:cs typeface="+mn-cs"/>
              </a:rPr>
              <a:t>Patch SepInitializeCodeIntegrity</a:t>
            </a:r>
          </a:p>
        </p:txBody>
      </p:sp>
      <p:sp>
        <p:nvSpPr>
          <p:cNvPr id="71" name="Rectangle: Diagonal Corners Rounded 70">
            <a:extLst>
              <a:ext uri="{FF2B5EF4-FFF2-40B4-BE49-F238E27FC236}">
                <a16:creationId xmlns:a16="http://schemas.microsoft.com/office/drawing/2014/main" id="{FE91E7C0-C045-4393-82AD-4A8CA08C4EDC}"/>
              </a:ext>
            </a:extLst>
          </p:cNvPr>
          <p:cNvSpPr/>
          <p:nvPr/>
        </p:nvSpPr>
        <p:spPr>
          <a:xfrm>
            <a:off x="9618905" y="3681826"/>
            <a:ext cx="1171817" cy="401200"/>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Century Gothic" panose="020B0502020202020204"/>
                <a:ea typeface="+mn-ea"/>
                <a:cs typeface="+mn-cs"/>
              </a:rPr>
              <a:t>Hook CmGetSystemDriverList</a:t>
            </a:r>
          </a:p>
        </p:txBody>
      </p:sp>
      <p:pic>
        <p:nvPicPr>
          <p:cNvPr id="73" name="Picture 72">
            <a:extLst>
              <a:ext uri="{FF2B5EF4-FFF2-40B4-BE49-F238E27FC236}">
                <a16:creationId xmlns:a16="http://schemas.microsoft.com/office/drawing/2014/main" id="{5C2A4A54-B9A3-4C18-A038-F5CA420BB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0397" y="5517179"/>
            <a:ext cx="1397127" cy="1397127"/>
          </a:xfrm>
          <a:prstGeom prst="rect">
            <a:avLst/>
          </a:prstGeom>
        </p:spPr>
      </p:pic>
      <p:pic>
        <p:nvPicPr>
          <p:cNvPr id="75" name="Picture 74">
            <a:extLst>
              <a:ext uri="{FF2B5EF4-FFF2-40B4-BE49-F238E27FC236}">
                <a16:creationId xmlns:a16="http://schemas.microsoft.com/office/drawing/2014/main" id="{7503490A-0292-41C7-B095-7B47CDE68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3142" y="5202305"/>
            <a:ext cx="1395160" cy="996543"/>
          </a:xfrm>
          <a:prstGeom prst="rect">
            <a:avLst/>
          </a:prstGeom>
        </p:spPr>
      </p:pic>
      <p:sp>
        <p:nvSpPr>
          <p:cNvPr id="76" name="Flowchart: Internal Storage 75">
            <a:extLst>
              <a:ext uri="{FF2B5EF4-FFF2-40B4-BE49-F238E27FC236}">
                <a16:creationId xmlns:a16="http://schemas.microsoft.com/office/drawing/2014/main" id="{9BED7F12-58D3-4780-8DF2-E7C8CF7BA2B2}"/>
              </a:ext>
            </a:extLst>
          </p:cNvPr>
          <p:cNvSpPr/>
          <p:nvPr/>
        </p:nvSpPr>
        <p:spPr>
          <a:xfrm>
            <a:off x="2373128" y="2754205"/>
            <a:ext cx="2007881" cy="590189"/>
          </a:xfrm>
          <a:prstGeom prst="flowChartInternalStorag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D074E">
                    <a:lumMod val="20000"/>
                    <a:lumOff val="80000"/>
                  </a:srgbClr>
                </a:solidFill>
                <a:effectLst/>
                <a:uLnTx/>
                <a:uFillTx/>
                <a:latin typeface="Century Gothic" panose="020B0502020202020204"/>
                <a:ea typeface="+mn-ea"/>
                <a:cs typeface="+mn-cs"/>
              </a:rPr>
              <a:t>Execute boot application from EFI partition based on NVRAM variables</a:t>
            </a:r>
          </a:p>
        </p:txBody>
      </p:sp>
      <p:sp>
        <p:nvSpPr>
          <p:cNvPr id="33" name="Rectangle 32">
            <a:extLst>
              <a:ext uri="{FF2B5EF4-FFF2-40B4-BE49-F238E27FC236}">
                <a16:creationId xmlns:a16="http://schemas.microsoft.com/office/drawing/2014/main" id="{A12F0428-9087-48B5-A87D-6722C0A2612C}"/>
              </a:ext>
            </a:extLst>
          </p:cNvPr>
          <p:cNvSpPr/>
          <p:nvPr/>
        </p:nvSpPr>
        <p:spPr>
          <a:xfrm>
            <a:off x="7378911" y="5349379"/>
            <a:ext cx="1505207" cy="138265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79A4F82E-65F6-4C6C-A693-BB0F8284BE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78" y="96253"/>
            <a:ext cx="6386606" cy="2777915"/>
          </a:xfrm>
          <a:prstGeom prst="round2DiagRect">
            <a:avLst>
              <a:gd name="adj1" fmla="val 16667"/>
              <a:gd name="adj2" fmla="val 0"/>
            </a:avLst>
          </a:prstGeom>
          <a:ln w="19050" cap="sq">
            <a:solidFill>
              <a:schemeClr val="accent2">
                <a:lumMod val="60000"/>
                <a:lumOff val="40000"/>
              </a:schemeClr>
            </a:solidFill>
            <a:miter lim="800000"/>
          </a:ln>
          <a:effectLst>
            <a:outerShdw blurRad="254000" algn="tl" rotWithShape="0">
              <a:srgbClr val="000000">
                <a:alpha val="43000"/>
              </a:srgbClr>
            </a:outerShdw>
          </a:effectLst>
        </p:spPr>
      </p:pic>
      <p:pic>
        <p:nvPicPr>
          <p:cNvPr id="34" name="Picture 33">
            <a:extLst>
              <a:ext uri="{FF2B5EF4-FFF2-40B4-BE49-F238E27FC236}">
                <a16:creationId xmlns:a16="http://schemas.microsoft.com/office/drawing/2014/main" id="{8C411657-AFFD-4A3C-921B-C73BCAF3FCEF}"/>
              </a:ext>
            </a:extLst>
          </p:cNvPr>
          <p:cNvPicPr>
            <a:picLocks noChangeAspect="1"/>
          </p:cNvPicPr>
          <p:nvPr/>
        </p:nvPicPr>
        <p:blipFill rotWithShape="1">
          <a:blip r:embed="rId6">
            <a:extLst>
              <a:ext uri="{28A0092B-C50C-407E-A947-70E740481C1C}">
                <a14:useLocalDpi xmlns:a14="http://schemas.microsoft.com/office/drawing/2010/main" val="0"/>
              </a:ext>
            </a:extLst>
          </a:blip>
          <a:srcRect b="59604"/>
          <a:stretch/>
        </p:blipFill>
        <p:spPr>
          <a:xfrm>
            <a:off x="1615336" y="3339660"/>
            <a:ext cx="8892188" cy="1601040"/>
          </a:xfrm>
          <a:prstGeom prst="round2DiagRect">
            <a:avLst>
              <a:gd name="adj1" fmla="val 16667"/>
              <a:gd name="adj2" fmla="val 0"/>
            </a:avLst>
          </a:prstGeom>
          <a:ln w="19050" cap="sq">
            <a:solidFill>
              <a:schemeClr val="accent2">
                <a:lumMod val="60000"/>
                <a:lumOff val="40000"/>
              </a:schemeClr>
            </a:solidFill>
            <a:miter lim="800000"/>
          </a:ln>
          <a:effectLst>
            <a:outerShdw blurRad="254000" algn="tl" rotWithShape="0">
              <a:srgbClr val="000000">
                <a:alpha val="43000"/>
              </a:srgbClr>
            </a:outerShdw>
          </a:effectLst>
        </p:spPr>
      </p:pic>
      <p:pic>
        <p:nvPicPr>
          <p:cNvPr id="39" name="Picture 38">
            <a:extLst>
              <a:ext uri="{FF2B5EF4-FFF2-40B4-BE49-F238E27FC236}">
                <a16:creationId xmlns:a16="http://schemas.microsoft.com/office/drawing/2014/main" id="{7EB96B69-FBAA-4560-B261-6D91E607C65B}"/>
              </a:ext>
            </a:extLst>
          </p:cNvPr>
          <p:cNvPicPr>
            <a:picLocks noChangeAspect="1"/>
          </p:cNvPicPr>
          <p:nvPr/>
        </p:nvPicPr>
        <p:blipFill rotWithShape="1">
          <a:blip r:embed="rId6">
            <a:extLst>
              <a:ext uri="{28A0092B-C50C-407E-A947-70E740481C1C}">
                <a14:useLocalDpi xmlns:a14="http://schemas.microsoft.com/office/drawing/2010/main" val="0"/>
              </a:ext>
            </a:extLst>
          </a:blip>
          <a:srcRect l="461" t="79392" r="-1"/>
          <a:stretch/>
        </p:blipFill>
        <p:spPr>
          <a:xfrm>
            <a:off x="1656327" y="4007101"/>
            <a:ext cx="8851197" cy="816782"/>
          </a:xfrm>
          <a:prstGeom prst="round2DiagRect">
            <a:avLst>
              <a:gd name="adj1" fmla="val 16667"/>
              <a:gd name="adj2" fmla="val 0"/>
            </a:avLst>
          </a:prstGeom>
          <a:ln w="19050" cap="sq">
            <a:no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3057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87A14F-B725-4EDE-8A20-75EC4CBB0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70"/>
            <a:ext cx="1828800" cy="1828800"/>
          </a:xfrm>
          <a:prstGeom prst="rect">
            <a:avLst/>
          </a:prstGeom>
        </p:spPr>
      </p:pic>
      <p:sp>
        <p:nvSpPr>
          <p:cNvPr id="6" name="Title 1">
            <a:extLst>
              <a:ext uri="{FF2B5EF4-FFF2-40B4-BE49-F238E27FC236}">
                <a16:creationId xmlns:a16="http://schemas.microsoft.com/office/drawing/2014/main" id="{944F0E03-CFE7-44E3-9E48-F6D1635646FF}"/>
              </a:ext>
            </a:extLst>
          </p:cNvPr>
          <p:cNvSpPr txBox="1">
            <a:spLocks/>
          </p:cNvSpPr>
          <p:nvPr/>
        </p:nvSpPr>
        <p:spPr>
          <a:xfrm>
            <a:off x="5159829" y="317636"/>
            <a:ext cx="7032170" cy="1293028"/>
          </a:xfrm>
          <a:prstGeom prst="rect">
            <a:avLst/>
          </a:prstGeom>
        </p:spPr>
        <p:txBody>
          <a:bodyPr vert="horz" lIns="91440" tIns="45720" rIns="91440" bIns="45720" rtlCol="0" anchor="ctr">
            <a:normAutofit fontScale="92500" lnSpcReduction="2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Reverse Engineering / Malware Analysis</a:t>
            </a:r>
            <a:r>
              <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rPr>
              <a:t>Bug Hunting</a:t>
            </a:r>
            <a:endPar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pic>
        <p:nvPicPr>
          <p:cNvPr id="8" name="Picture 7">
            <a:extLst>
              <a:ext uri="{FF2B5EF4-FFF2-40B4-BE49-F238E27FC236}">
                <a16:creationId xmlns:a16="http://schemas.microsoft.com/office/drawing/2014/main" id="{C261D1DC-FA53-4135-92E7-438D41225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9416" y="2789121"/>
            <a:ext cx="1486187" cy="1098130"/>
          </a:xfrm>
          <a:prstGeom prst="rect">
            <a:avLst/>
          </a:prstGeom>
        </p:spPr>
      </p:pic>
      <p:sp>
        <p:nvSpPr>
          <p:cNvPr id="9" name="Rectangle: Diagonal Corners Rounded 8">
            <a:extLst>
              <a:ext uri="{FF2B5EF4-FFF2-40B4-BE49-F238E27FC236}">
                <a16:creationId xmlns:a16="http://schemas.microsoft.com/office/drawing/2014/main" id="{F1B521B2-8E74-460B-8FAF-282159350172}"/>
              </a:ext>
            </a:extLst>
          </p:cNvPr>
          <p:cNvSpPr/>
          <p:nvPr/>
        </p:nvSpPr>
        <p:spPr>
          <a:xfrm>
            <a:off x="1299411" y="2204185"/>
            <a:ext cx="9538635" cy="4336179"/>
          </a:xfrm>
          <a:prstGeom prst="round2Diag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1" name="Picture 10">
            <a:extLst>
              <a:ext uri="{FF2B5EF4-FFF2-40B4-BE49-F238E27FC236}">
                <a16:creationId xmlns:a16="http://schemas.microsoft.com/office/drawing/2014/main" id="{A79EAD53-3D3E-4D3E-BAA5-E146BAB36A0C}"/>
              </a:ext>
            </a:extLst>
          </p:cNvPr>
          <p:cNvPicPr>
            <a:picLocks noChangeAspect="1"/>
          </p:cNvPicPr>
          <p:nvPr/>
        </p:nvPicPr>
        <p:blipFill rotWithShape="1">
          <a:blip r:embed="rId5">
            <a:extLst>
              <a:ext uri="{28A0092B-C50C-407E-A947-70E740481C1C}">
                <a14:useLocalDpi xmlns:a14="http://schemas.microsoft.com/office/drawing/2010/main" val="0"/>
              </a:ext>
            </a:extLst>
          </a:blip>
          <a:srcRect r="59947"/>
          <a:stretch/>
        </p:blipFill>
        <p:spPr>
          <a:xfrm>
            <a:off x="8749416" y="3429000"/>
            <a:ext cx="1388500" cy="2449785"/>
          </a:xfrm>
          <a:prstGeom prst="rect">
            <a:avLst/>
          </a:prstGeom>
        </p:spPr>
      </p:pic>
      <p:pic>
        <p:nvPicPr>
          <p:cNvPr id="13" name="Picture 12">
            <a:extLst>
              <a:ext uri="{FF2B5EF4-FFF2-40B4-BE49-F238E27FC236}">
                <a16:creationId xmlns:a16="http://schemas.microsoft.com/office/drawing/2014/main" id="{FABE8B94-005A-43E5-958C-8786A5D000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9008" y="5342441"/>
            <a:ext cx="2005986" cy="651945"/>
          </a:xfrm>
          <a:prstGeom prst="rect">
            <a:avLst/>
          </a:prstGeom>
        </p:spPr>
      </p:pic>
      <p:sp>
        <p:nvSpPr>
          <p:cNvPr id="4" name="Rectangle 3">
            <a:extLst>
              <a:ext uri="{FF2B5EF4-FFF2-40B4-BE49-F238E27FC236}">
                <a16:creationId xmlns:a16="http://schemas.microsoft.com/office/drawing/2014/main" id="{0332C799-C983-4437-95D5-37959054FCD3}"/>
              </a:ext>
            </a:extLst>
          </p:cNvPr>
          <p:cNvSpPr/>
          <p:nvPr/>
        </p:nvSpPr>
        <p:spPr>
          <a:xfrm>
            <a:off x="1768120" y="2688870"/>
            <a:ext cx="7206837" cy="3524042"/>
          </a:xfrm>
          <a:prstGeom prst="rect">
            <a:avLst/>
          </a:prstGeom>
        </p:spPr>
        <p:txBody>
          <a:bodyPr wrap="square">
            <a:spAutoFit/>
          </a:bodyPr>
          <a:lstStyle/>
          <a:p>
            <a:r>
              <a:rPr lang="en-US">
                <a:solidFill>
                  <a:schemeClr val="bg1"/>
                </a:solidFill>
                <a:latin typeface="-apple-system"/>
              </a:rPr>
              <a:t>Module 10 – Windows Reverse Engineering</a:t>
            </a:r>
          </a:p>
          <a:p>
            <a:endParaRPr lang="en-US" sz="700">
              <a:solidFill>
                <a:schemeClr val="bg1"/>
              </a:solidFill>
              <a:latin typeface="-apple-system"/>
            </a:endParaRPr>
          </a:p>
          <a:p>
            <a:pPr lvl="1"/>
            <a:r>
              <a:rPr lang="en-US">
                <a:solidFill>
                  <a:schemeClr val="bg1"/>
                </a:solidFill>
                <a:latin typeface="-apple-system"/>
              </a:rPr>
              <a:t>• Windows architecture (User mode and Kernel mode)</a:t>
            </a:r>
            <a:br>
              <a:rPr lang="en-US">
                <a:solidFill>
                  <a:schemeClr val="bg1"/>
                </a:solidFill>
              </a:rPr>
            </a:br>
            <a:r>
              <a:rPr lang="en-US">
                <a:solidFill>
                  <a:schemeClr val="bg1"/>
                </a:solidFill>
                <a:latin typeface="-apple-system"/>
              </a:rPr>
              <a:t>• Windows protections (DSE, KPP, VBS, CFG)</a:t>
            </a:r>
            <a:br>
              <a:rPr lang="en-US">
                <a:solidFill>
                  <a:schemeClr val="bg1"/>
                </a:solidFill>
              </a:rPr>
            </a:br>
            <a:r>
              <a:rPr lang="en-US">
                <a:solidFill>
                  <a:schemeClr val="bg1"/>
                </a:solidFill>
                <a:latin typeface="-apple-system"/>
              </a:rPr>
              <a:t>• Malware hunting with SysInternals tools</a:t>
            </a:r>
            <a:br>
              <a:rPr lang="en-US">
                <a:solidFill>
                  <a:schemeClr val="bg1"/>
                </a:solidFill>
              </a:rPr>
            </a:br>
            <a:r>
              <a:rPr lang="en-US">
                <a:solidFill>
                  <a:schemeClr val="bg1"/>
                </a:solidFill>
                <a:latin typeface="-apple-system"/>
              </a:rPr>
              <a:t>• Windows kernel opaque structures (EPROCESS, ETHREAD)</a:t>
            </a:r>
            <a:br>
              <a:rPr lang="en-US">
                <a:solidFill>
                  <a:schemeClr val="bg1"/>
                </a:solidFill>
              </a:rPr>
            </a:br>
            <a:r>
              <a:rPr lang="en-US">
                <a:solidFill>
                  <a:schemeClr val="bg1"/>
                </a:solidFill>
                <a:latin typeface="-apple-system"/>
              </a:rPr>
              <a:t>• Windows kernel debugging</a:t>
            </a:r>
            <a:br>
              <a:rPr lang="en-US">
                <a:solidFill>
                  <a:schemeClr val="bg1"/>
                </a:solidFill>
              </a:rPr>
            </a:br>
            <a:r>
              <a:rPr lang="en-US">
                <a:solidFill>
                  <a:schemeClr val="bg1"/>
                </a:solidFill>
                <a:latin typeface="-apple-system"/>
              </a:rPr>
              <a:t>• WinDbg scripting (Commands, Javascript, PyKd)</a:t>
            </a:r>
            <a:br>
              <a:rPr lang="en-US">
                <a:solidFill>
                  <a:schemeClr val="bg1"/>
                </a:solidFill>
              </a:rPr>
            </a:br>
            <a:r>
              <a:rPr lang="en-US">
                <a:solidFill>
                  <a:schemeClr val="bg1"/>
                </a:solidFill>
                <a:latin typeface="-apple-system"/>
              </a:rPr>
              <a:t>• Rootkit hooking techniques (IDT, SSDT)</a:t>
            </a:r>
            <a:br>
              <a:rPr lang="en-US">
                <a:solidFill>
                  <a:schemeClr val="bg1"/>
                </a:solidFill>
              </a:rPr>
            </a:br>
            <a:r>
              <a:rPr lang="en-US">
                <a:solidFill>
                  <a:schemeClr val="bg1"/>
                </a:solidFill>
                <a:latin typeface="-apple-system"/>
              </a:rPr>
              <a:t>• Rootkit development (Kernel Mode Drivers)</a:t>
            </a:r>
            <a:br>
              <a:rPr lang="en-US">
                <a:solidFill>
                  <a:schemeClr val="bg1"/>
                </a:solidFill>
              </a:rPr>
            </a:br>
            <a:r>
              <a:rPr lang="en-US">
                <a:solidFill>
                  <a:schemeClr val="bg1"/>
                </a:solidFill>
                <a:latin typeface="-apple-system"/>
              </a:rPr>
              <a:t>• Bootkit development (UEFI Applications)</a:t>
            </a:r>
            <a:br>
              <a:rPr lang="en-US">
                <a:solidFill>
                  <a:schemeClr val="bg1"/>
                </a:solidFill>
              </a:rPr>
            </a:br>
            <a:r>
              <a:rPr lang="en-US">
                <a:solidFill>
                  <a:schemeClr val="bg1"/>
                </a:solidFill>
                <a:latin typeface="-apple-system"/>
              </a:rPr>
              <a:t>• Bootkit analysis (ESPecter, BlackLotus)</a:t>
            </a:r>
            <a:br>
              <a:rPr lang="en-US">
                <a:solidFill>
                  <a:schemeClr val="bg1"/>
                </a:solidFill>
              </a:rPr>
            </a:br>
            <a:r>
              <a:rPr lang="en-US">
                <a:solidFill>
                  <a:schemeClr val="bg1"/>
                </a:solidFill>
                <a:latin typeface="-apple-system"/>
              </a:rPr>
              <a:t>• Kernel exploitation (Vulnerable drivers, Write-What-Where)</a:t>
            </a:r>
            <a:endParaRPr lang="en-US">
              <a:solidFill>
                <a:schemeClr val="bg1"/>
              </a:solidFill>
            </a:endParaRPr>
          </a:p>
        </p:txBody>
      </p:sp>
    </p:spTree>
    <p:extLst>
      <p:ext uri="{BB962C8B-B14F-4D97-AF65-F5344CB8AC3E}">
        <p14:creationId xmlns:p14="http://schemas.microsoft.com/office/powerpoint/2010/main" val="4151756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4982585" y="1600200"/>
            <a:ext cx="7032170" cy="5074918"/>
          </a:xfrm>
        </p:spPr>
        <p:txBody>
          <a:bodyPr>
            <a:normAutofit/>
          </a:bodyPr>
          <a:lstStyle/>
          <a:p>
            <a:pPr marL="0" indent="0">
              <a:buNone/>
            </a:pPr>
            <a:r>
              <a:rPr lang="en-US" sz="1800">
                <a:solidFill>
                  <a:schemeClr val="bg1"/>
                </a:solidFill>
              </a:rPr>
              <a:t>Rootkits PoCs &amp; Rooted 2025 PPT:</a:t>
            </a:r>
          </a:p>
          <a:p>
            <a:pPr marL="0" indent="0">
              <a:buNone/>
            </a:pPr>
            <a:r>
              <a:rPr lang="en-US" sz="1300" b="1">
                <a:solidFill>
                  <a:srgbClr val="FB4AB6"/>
                </a:solidFill>
                <a:hlinkClick r:id="rId3">
                  <a:extLst>
                    <a:ext uri="{A12FA001-AC4F-418D-AE19-62706E023703}">
                      <ahyp:hlinkClr xmlns:ahyp="http://schemas.microsoft.com/office/drawing/2018/hyperlinkcolor" val="tx"/>
                    </a:ext>
                  </a:extLst>
                </a:hlinkClick>
              </a:rPr>
              <a:t>github.com/TheMalwareGuardian/</a:t>
            </a:r>
            <a:r>
              <a:rPr lang="en-US" sz="1500" b="1">
                <a:solidFill>
                  <a:srgbClr val="FB4AB6"/>
                </a:solidFill>
                <a:hlinkClick r:id="rId3">
                  <a:extLst>
                    <a:ext uri="{A12FA001-AC4F-418D-AE19-62706E023703}">
                      <ahyp:hlinkClr xmlns:ahyp="http://schemas.microsoft.com/office/drawing/2018/hyperlinkcolor" val="tx"/>
                    </a:ext>
                  </a:extLst>
                </a:hlinkClick>
              </a:rPr>
              <a:t>Bentico</a:t>
            </a:r>
            <a:endParaRPr lang="en-US" sz="1500" b="1">
              <a:solidFill>
                <a:srgbClr val="FB4AB6"/>
              </a:solidFill>
            </a:endParaRPr>
          </a:p>
          <a:p>
            <a:pPr marL="0" indent="0">
              <a:buNone/>
            </a:pPr>
            <a:endParaRPr lang="en-US" sz="1800">
              <a:solidFill>
                <a:schemeClr val="bg1"/>
              </a:solidFill>
            </a:endParaRPr>
          </a:p>
          <a:p>
            <a:pPr marL="0" indent="0">
              <a:buNone/>
            </a:pPr>
            <a:r>
              <a:rPr lang="en-US" sz="1800">
                <a:solidFill>
                  <a:schemeClr val="bg1"/>
                </a:solidFill>
              </a:rPr>
              <a:t>Every resource you need to develop Rootkits:</a:t>
            </a:r>
          </a:p>
          <a:p>
            <a:pPr marL="0" indent="0">
              <a:buNone/>
            </a:pPr>
            <a:r>
              <a:rPr lang="en-US" sz="1300" b="1">
                <a:solidFill>
                  <a:srgbClr val="FB4AB6"/>
                </a:solidFill>
                <a:hlinkClick r:id="rId4">
                  <a:extLst>
                    <a:ext uri="{A12FA001-AC4F-418D-AE19-62706E023703}">
                      <ahyp:hlinkClr xmlns:ahyp="http://schemas.microsoft.com/office/drawing/2018/hyperlinkcolor" val="tx"/>
                    </a:ext>
                  </a:extLst>
                </a:hlinkClick>
              </a:rPr>
              <a:t>github.com/TheMalwareGuardian/</a:t>
            </a:r>
            <a:r>
              <a:rPr lang="en-US" sz="1500" b="1">
                <a:solidFill>
                  <a:srgbClr val="FB4AB6"/>
                </a:solidFill>
                <a:hlinkClick r:id="rId4">
                  <a:extLst>
                    <a:ext uri="{A12FA001-AC4F-418D-AE19-62706E023703}">
                      <ahyp:hlinkClr xmlns:ahyp="http://schemas.microsoft.com/office/drawing/2018/hyperlinkcolor" val="tx"/>
                    </a:ext>
                  </a:extLst>
                </a:hlinkClick>
              </a:rPr>
              <a:t>Awesome-Bootkits-Rootkits-Development</a:t>
            </a:r>
            <a:endParaRPr lang="en-US" sz="1500" b="1">
              <a:solidFill>
                <a:srgbClr val="FB4AB6"/>
              </a:solidFill>
            </a:endParaRPr>
          </a:p>
          <a:p>
            <a:pPr marL="0" indent="0">
              <a:buNone/>
            </a:pPr>
            <a:endParaRPr lang="en-US" sz="1800">
              <a:solidFill>
                <a:schemeClr val="bg1"/>
              </a:solidFill>
            </a:endParaRPr>
          </a:p>
          <a:p>
            <a:pPr marL="0" indent="0">
              <a:buNone/>
            </a:pPr>
            <a:r>
              <a:rPr lang="en-US" sz="1800">
                <a:solidFill>
                  <a:schemeClr val="bg1"/>
                </a:solidFill>
              </a:rPr>
              <a:t>Automate Bootkits/Rootkits Development</a:t>
            </a:r>
          </a:p>
          <a:p>
            <a:pPr marL="0" lvl="0" indent="0">
              <a:buNone/>
            </a:pPr>
            <a:r>
              <a:rPr lang="en-US" sz="1300" b="1" u="sng">
                <a:solidFill>
                  <a:srgbClr val="FB4AB6"/>
                </a:solidFill>
                <a:hlinkClick r:id="rId5"/>
              </a:rPr>
              <a:t>github.com/TheMalwareGuardian/</a:t>
            </a:r>
            <a:r>
              <a:rPr lang="en-US" sz="1500" b="1" u="sng">
                <a:solidFill>
                  <a:srgbClr val="FB4AB6"/>
                </a:solidFill>
                <a:hlinkClick r:id="rId5"/>
              </a:rPr>
              <a:t>Bootkits-Rootkits-Development-Environment</a:t>
            </a:r>
            <a:endParaRPr lang="en-US" sz="1500" u="sng">
              <a:solidFill>
                <a:srgbClr val="FB4AB6"/>
              </a:solidFill>
            </a:endParaRPr>
          </a:p>
          <a:p>
            <a:pPr marL="0" indent="0">
              <a:buNone/>
            </a:pPr>
            <a:endParaRPr lang="en-US" sz="1800">
              <a:solidFill>
                <a:srgbClr val="FB4AB6"/>
              </a:solidFill>
            </a:endParaRPr>
          </a:p>
          <a:p>
            <a:pPr marL="0" indent="0">
              <a:buNone/>
            </a:pPr>
            <a:r>
              <a:rPr lang="en-US" sz="1800">
                <a:solidFill>
                  <a:schemeClr val="bg1"/>
                </a:solidFill>
              </a:rPr>
              <a:t>Contact:</a:t>
            </a:r>
          </a:p>
          <a:p>
            <a:pPr marL="0" indent="0">
              <a:buNone/>
            </a:pPr>
            <a:r>
              <a:rPr lang="en-US" sz="1300" b="1">
                <a:solidFill>
                  <a:srgbClr val="FB4AB6"/>
                </a:solidFill>
                <a:hlinkClick r:id="rId6">
                  <a:extLst>
                    <a:ext uri="{A12FA001-AC4F-418D-AE19-62706E023703}">
                      <ahyp:hlinkClr xmlns:ahyp="http://schemas.microsoft.com/office/drawing/2018/hyperlinkcolor" val="tx"/>
                    </a:ext>
                  </a:extLst>
                </a:hlinkClick>
              </a:rPr>
              <a:t>www.linkedin.com/in/</a:t>
            </a:r>
            <a:r>
              <a:rPr lang="en-US" sz="1500" b="1">
                <a:solidFill>
                  <a:srgbClr val="FB4AB6"/>
                </a:solidFill>
                <a:hlinkClick r:id="rId6">
                  <a:extLst>
                    <a:ext uri="{A12FA001-AC4F-418D-AE19-62706E023703}">
                      <ahyp:hlinkClr xmlns:ahyp="http://schemas.microsoft.com/office/drawing/2018/hyperlinkcolor" val="tx"/>
                    </a:ext>
                  </a:extLst>
                </a:hlinkClick>
              </a:rPr>
              <a:t>vazquez-vazquez-alejandro</a:t>
            </a:r>
            <a:endParaRPr lang="en-US" sz="1500" b="1">
              <a:solidFill>
                <a:srgbClr val="FB4AB6"/>
              </a:solidFill>
            </a:endParaRPr>
          </a:p>
          <a:p>
            <a:pPr marL="0" indent="0">
              <a:buNone/>
            </a:pPr>
            <a:endParaRPr lang="en-US" sz="1500" b="1">
              <a:solidFill>
                <a:srgbClr val="FB4AB6"/>
              </a:solidFill>
            </a:endParaRPr>
          </a:p>
          <a:p>
            <a:pPr marL="0" indent="0">
              <a:buNone/>
            </a:pPr>
            <a:r>
              <a:rPr lang="en-US" sz="1600">
                <a:solidFill>
                  <a:schemeClr val="bg1"/>
                </a:solidFill>
              </a:rPr>
              <a:t>Agradecimientos:</a:t>
            </a:r>
          </a:p>
          <a:p>
            <a:pPr marL="0" indent="0">
              <a:buNone/>
            </a:pPr>
            <a:endParaRPr lang="en-US" sz="1600">
              <a:solidFill>
                <a:schemeClr val="bg1"/>
              </a:solidFill>
            </a:endParaRPr>
          </a:p>
          <a:p>
            <a:pPr marL="0" indent="0">
              <a:buNone/>
            </a:pPr>
            <a:endParaRPr lang="en-US" sz="1500" b="1">
              <a:solidFill>
                <a:srgbClr val="FB4AB6"/>
              </a:solidFill>
            </a:endParaRPr>
          </a:p>
          <a:p>
            <a:pPr marL="0" indent="0">
              <a:buNone/>
            </a:pPr>
            <a:endParaRPr lang="en-US" sz="1800">
              <a:solidFill>
                <a:schemeClr val="bg1"/>
              </a:solidFill>
            </a:endParaRPr>
          </a:p>
        </p:txBody>
      </p:sp>
      <p:sp>
        <p:nvSpPr>
          <p:cNvPr id="8" name="Title 1">
            <a:extLst>
              <a:ext uri="{FF2B5EF4-FFF2-40B4-BE49-F238E27FC236}">
                <a16:creationId xmlns:a16="http://schemas.microsoft.com/office/drawing/2014/main" id="{49E97C49-8AE8-41F5-9D9C-116505CBAB44}"/>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Thank You </a:t>
            </a: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sym typeface="Wingdings" panose="05000000000000000000" pitchFamily="2" charset="2"/>
              </a:rPr>
              <a:t></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grpSp>
        <p:nvGrpSpPr>
          <p:cNvPr id="4" name="Group 3">
            <a:extLst>
              <a:ext uri="{FF2B5EF4-FFF2-40B4-BE49-F238E27FC236}">
                <a16:creationId xmlns:a16="http://schemas.microsoft.com/office/drawing/2014/main" id="{EDDB3039-A2E6-46F4-ABE6-6C42A221DEB9}"/>
              </a:ext>
            </a:extLst>
          </p:cNvPr>
          <p:cNvGrpSpPr/>
          <p:nvPr/>
        </p:nvGrpSpPr>
        <p:grpSpPr>
          <a:xfrm>
            <a:off x="86247" y="1600200"/>
            <a:ext cx="4663553" cy="5118234"/>
            <a:chOff x="6437556" y="1303166"/>
            <a:chExt cx="4476716" cy="5298264"/>
          </a:xfrm>
          <a:blipFill>
            <a:blip r:embed="rId7"/>
            <a:stretch>
              <a:fillRect/>
            </a:stretch>
          </a:blipFill>
        </p:grpSpPr>
        <p:sp>
          <p:nvSpPr>
            <p:cNvPr id="41" name="Hexagon 40">
              <a:extLst>
                <a:ext uri="{FF2B5EF4-FFF2-40B4-BE49-F238E27FC236}">
                  <a16:creationId xmlns:a16="http://schemas.microsoft.com/office/drawing/2014/main" id="{42127980-2A52-456B-ABDF-14CF67F1A87D}"/>
                </a:ext>
              </a:extLst>
            </p:cNvPr>
            <p:cNvSpPr/>
            <p:nvPr/>
          </p:nvSpPr>
          <p:spPr>
            <a:xfrm>
              <a:off x="7301156" y="173523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3" name="Hexagon 42">
              <a:extLst>
                <a:ext uri="{FF2B5EF4-FFF2-40B4-BE49-F238E27FC236}">
                  <a16:creationId xmlns:a16="http://schemas.microsoft.com/office/drawing/2014/main" id="{A152DCD8-18A9-4334-A0AF-15F13DBDFAC6}"/>
                </a:ext>
              </a:extLst>
            </p:cNvPr>
            <p:cNvSpPr/>
            <p:nvPr/>
          </p:nvSpPr>
          <p:spPr>
            <a:xfrm>
              <a:off x="7301156" y="262455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0" name="Hexagon 49">
              <a:extLst>
                <a:ext uri="{FF2B5EF4-FFF2-40B4-BE49-F238E27FC236}">
                  <a16:creationId xmlns:a16="http://schemas.microsoft.com/office/drawing/2014/main" id="{1F0C838C-BD71-4D41-9C31-9C0AC981C82D}"/>
                </a:ext>
              </a:extLst>
            </p:cNvPr>
            <p:cNvSpPr/>
            <p:nvPr/>
          </p:nvSpPr>
          <p:spPr>
            <a:xfrm>
              <a:off x="7301156" y="351386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6" name="Hexagon 55">
              <a:extLst>
                <a:ext uri="{FF2B5EF4-FFF2-40B4-BE49-F238E27FC236}">
                  <a16:creationId xmlns:a16="http://schemas.microsoft.com/office/drawing/2014/main" id="{BC28AF66-E4B7-4058-BE96-E4B9EC787DD5}"/>
                </a:ext>
              </a:extLst>
            </p:cNvPr>
            <p:cNvSpPr/>
            <p:nvPr/>
          </p:nvSpPr>
          <p:spPr>
            <a:xfrm>
              <a:off x="7301156" y="440318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8" name="Hexagon 57">
              <a:extLst>
                <a:ext uri="{FF2B5EF4-FFF2-40B4-BE49-F238E27FC236}">
                  <a16:creationId xmlns:a16="http://schemas.microsoft.com/office/drawing/2014/main" id="{0A4AE044-E513-43F8-96EF-AE35089ED5FD}"/>
                </a:ext>
              </a:extLst>
            </p:cNvPr>
            <p:cNvSpPr/>
            <p:nvPr/>
          </p:nvSpPr>
          <p:spPr>
            <a:xfrm>
              <a:off x="7301156" y="529250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0" name="Hexagon 59">
              <a:extLst>
                <a:ext uri="{FF2B5EF4-FFF2-40B4-BE49-F238E27FC236}">
                  <a16:creationId xmlns:a16="http://schemas.microsoft.com/office/drawing/2014/main" id="{5D9AF5F4-7F1D-4DCB-B3B5-806C34024A63}"/>
                </a:ext>
              </a:extLst>
            </p:cNvPr>
            <p:cNvSpPr/>
            <p:nvPr/>
          </p:nvSpPr>
          <p:spPr>
            <a:xfrm>
              <a:off x="8164756" y="220070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1" name="Hexagon 60">
              <a:extLst>
                <a:ext uri="{FF2B5EF4-FFF2-40B4-BE49-F238E27FC236}">
                  <a16:creationId xmlns:a16="http://schemas.microsoft.com/office/drawing/2014/main" id="{72553B77-76C5-465F-91A6-0744ACB0CD6D}"/>
                </a:ext>
              </a:extLst>
            </p:cNvPr>
            <p:cNvSpPr/>
            <p:nvPr/>
          </p:nvSpPr>
          <p:spPr>
            <a:xfrm>
              <a:off x="8164756" y="309001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2" name="Hexagon 61">
              <a:extLst>
                <a:ext uri="{FF2B5EF4-FFF2-40B4-BE49-F238E27FC236}">
                  <a16:creationId xmlns:a16="http://schemas.microsoft.com/office/drawing/2014/main" id="{2BEFCE32-03AC-4FFB-84CA-AD1755BAF102}"/>
                </a:ext>
              </a:extLst>
            </p:cNvPr>
            <p:cNvSpPr/>
            <p:nvPr/>
          </p:nvSpPr>
          <p:spPr>
            <a:xfrm>
              <a:off x="8164756" y="397933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3" name="Hexagon 62">
              <a:extLst>
                <a:ext uri="{FF2B5EF4-FFF2-40B4-BE49-F238E27FC236}">
                  <a16:creationId xmlns:a16="http://schemas.microsoft.com/office/drawing/2014/main" id="{8080679D-1D27-42A5-BD6D-8057C3696208}"/>
                </a:ext>
              </a:extLst>
            </p:cNvPr>
            <p:cNvSpPr/>
            <p:nvPr/>
          </p:nvSpPr>
          <p:spPr>
            <a:xfrm>
              <a:off x="8164756" y="486865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4" name="Hexagon 63">
              <a:extLst>
                <a:ext uri="{FF2B5EF4-FFF2-40B4-BE49-F238E27FC236}">
                  <a16:creationId xmlns:a16="http://schemas.microsoft.com/office/drawing/2014/main" id="{E78EE3F8-F1BF-4A91-B3E9-D4F21E4DAC56}"/>
                </a:ext>
              </a:extLst>
            </p:cNvPr>
            <p:cNvSpPr/>
            <p:nvPr/>
          </p:nvSpPr>
          <p:spPr>
            <a:xfrm>
              <a:off x="8164756" y="131350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5" name="Hexagon 64">
              <a:extLst>
                <a:ext uri="{FF2B5EF4-FFF2-40B4-BE49-F238E27FC236}">
                  <a16:creationId xmlns:a16="http://schemas.microsoft.com/office/drawing/2014/main" id="{2B82C359-D2E5-499D-9C96-014F3DA208AC}"/>
                </a:ext>
              </a:extLst>
            </p:cNvPr>
            <p:cNvSpPr/>
            <p:nvPr/>
          </p:nvSpPr>
          <p:spPr>
            <a:xfrm>
              <a:off x="8164756" y="5757970"/>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5" name="Hexagon 74">
              <a:extLst>
                <a:ext uri="{FF2B5EF4-FFF2-40B4-BE49-F238E27FC236}">
                  <a16:creationId xmlns:a16="http://schemas.microsoft.com/office/drawing/2014/main" id="{2D189F7A-449B-4785-8B50-FD5E6D961360}"/>
                </a:ext>
              </a:extLst>
            </p:cNvPr>
            <p:cNvSpPr/>
            <p:nvPr/>
          </p:nvSpPr>
          <p:spPr>
            <a:xfrm>
              <a:off x="6437556" y="219036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6" name="Hexagon 75">
              <a:extLst>
                <a:ext uri="{FF2B5EF4-FFF2-40B4-BE49-F238E27FC236}">
                  <a16:creationId xmlns:a16="http://schemas.microsoft.com/office/drawing/2014/main" id="{944DE80D-5687-4115-B2A5-954FD4256FEA}"/>
                </a:ext>
              </a:extLst>
            </p:cNvPr>
            <p:cNvSpPr/>
            <p:nvPr/>
          </p:nvSpPr>
          <p:spPr>
            <a:xfrm>
              <a:off x="6437556" y="3079680"/>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7" name="Hexagon 76">
              <a:extLst>
                <a:ext uri="{FF2B5EF4-FFF2-40B4-BE49-F238E27FC236}">
                  <a16:creationId xmlns:a16="http://schemas.microsoft.com/office/drawing/2014/main" id="{B6EA46E1-D9CA-4948-A2F2-82B0C40B5667}"/>
                </a:ext>
              </a:extLst>
            </p:cNvPr>
            <p:cNvSpPr/>
            <p:nvPr/>
          </p:nvSpPr>
          <p:spPr>
            <a:xfrm>
              <a:off x="6437556" y="3968997"/>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8" name="Hexagon 77">
              <a:extLst>
                <a:ext uri="{FF2B5EF4-FFF2-40B4-BE49-F238E27FC236}">
                  <a16:creationId xmlns:a16="http://schemas.microsoft.com/office/drawing/2014/main" id="{5748B6F2-4815-4219-A543-A4BFA3D2FD39}"/>
                </a:ext>
              </a:extLst>
            </p:cNvPr>
            <p:cNvSpPr/>
            <p:nvPr/>
          </p:nvSpPr>
          <p:spPr>
            <a:xfrm>
              <a:off x="6437556" y="4858314"/>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9" name="Hexagon 78">
              <a:extLst>
                <a:ext uri="{FF2B5EF4-FFF2-40B4-BE49-F238E27FC236}">
                  <a16:creationId xmlns:a16="http://schemas.microsoft.com/office/drawing/2014/main" id="{B7919ABB-AAD1-4274-9A66-2E573BDC54FB}"/>
                </a:ext>
              </a:extLst>
            </p:cNvPr>
            <p:cNvSpPr/>
            <p:nvPr/>
          </p:nvSpPr>
          <p:spPr>
            <a:xfrm>
              <a:off x="6437556" y="130316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80" name="Hexagon 79">
              <a:extLst>
                <a:ext uri="{FF2B5EF4-FFF2-40B4-BE49-F238E27FC236}">
                  <a16:creationId xmlns:a16="http://schemas.microsoft.com/office/drawing/2014/main" id="{84B8B711-1C1D-4603-B72D-F5213DADDD58}"/>
                </a:ext>
              </a:extLst>
            </p:cNvPr>
            <p:cNvSpPr/>
            <p:nvPr/>
          </p:nvSpPr>
          <p:spPr>
            <a:xfrm>
              <a:off x="6437556" y="5747631"/>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89" name="Hexagon 88">
              <a:extLst>
                <a:ext uri="{FF2B5EF4-FFF2-40B4-BE49-F238E27FC236}">
                  <a16:creationId xmlns:a16="http://schemas.microsoft.com/office/drawing/2014/main" id="{AFAD1FAE-0E3E-4438-930C-3CB9143D39BF}"/>
                </a:ext>
              </a:extLst>
            </p:cNvPr>
            <p:cNvSpPr/>
            <p:nvPr/>
          </p:nvSpPr>
          <p:spPr>
            <a:xfrm>
              <a:off x="9028356" y="173523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0" name="Hexagon 89">
              <a:extLst>
                <a:ext uri="{FF2B5EF4-FFF2-40B4-BE49-F238E27FC236}">
                  <a16:creationId xmlns:a16="http://schemas.microsoft.com/office/drawing/2014/main" id="{28BF3D47-3A36-4F38-AB9B-36A1FC18AAF7}"/>
                </a:ext>
              </a:extLst>
            </p:cNvPr>
            <p:cNvSpPr/>
            <p:nvPr/>
          </p:nvSpPr>
          <p:spPr>
            <a:xfrm>
              <a:off x="9028356" y="262455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1" name="Hexagon 90">
              <a:extLst>
                <a:ext uri="{FF2B5EF4-FFF2-40B4-BE49-F238E27FC236}">
                  <a16:creationId xmlns:a16="http://schemas.microsoft.com/office/drawing/2014/main" id="{A3CE4366-13B0-4340-9E15-37805D86651E}"/>
                </a:ext>
              </a:extLst>
            </p:cNvPr>
            <p:cNvSpPr/>
            <p:nvPr/>
          </p:nvSpPr>
          <p:spPr>
            <a:xfrm>
              <a:off x="9028356" y="351386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2" name="Hexagon 91">
              <a:extLst>
                <a:ext uri="{FF2B5EF4-FFF2-40B4-BE49-F238E27FC236}">
                  <a16:creationId xmlns:a16="http://schemas.microsoft.com/office/drawing/2014/main" id="{DB8CBBEA-135C-4EF9-AEAE-58370D64D351}"/>
                </a:ext>
              </a:extLst>
            </p:cNvPr>
            <p:cNvSpPr/>
            <p:nvPr/>
          </p:nvSpPr>
          <p:spPr>
            <a:xfrm>
              <a:off x="9028356" y="440318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4" name="Hexagon 93">
              <a:extLst>
                <a:ext uri="{FF2B5EF4-FFF2-40B4-BE49-F238E27FC236}">
                  <a16:creationId xmlns:a16="http://schemas.microsoft.com/office/drawing/2014/main" id="{EFEB99D8-861F-41B5-9DCC-7139E93DAF37}"/>
                </a:ext>
              </a:extLst>
            </p:cNvPr>
            <p:cNvSpPr/>
            <p:nvPr/>
          </p:nvSpPr>
          <p:spPr>
            <a:xfrm>
              <a:off x="9028356" y="529250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6" name="Hexagon 95">
              <a:extLst>
                <a:ext uri="{FF2B5EF4-FFF2-40B4-BE49-F238E27FC236}">
                  <a16:creationId xmlns:a16="http://schemas.microsoft.com/office/drawing/2014/main" id="{2D98E2C0-A884-4539-862A-D7E80DA25992}"/>
                </a:ext>
              </a:extLst>
            </p:cNvPr>
            <p:cNvSpPr/>
            <p:nvPr/>
          </p:nvSpPr>
          <p:spPr>
            <a:xfrm>
              <a:off x="9891956" y="220070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7" name="Hexagon 96">
              <a:extLst>
                <a:ext uri="{FF2B5EF4-FFF2-40B4-BE49-F238E27FC236}">
                  <a16:creationId xmlns:a16="http://schemas.microsoft.com/office/drawing/2014/main" id="{251EB7E8-BA86-450F-B34D-D21EC57B63CC}"/>
                </a:ext>
              </a:extLst>
            </p:cNvPr>
            <p:cNvSpPr/>
            <p:nvPr/>
          </p:nvSpPr>
          <p:spPr>
            <a:xfrm>
              <a:off x="9891956" y="309001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8" name="Hexagon 97">
              <a:extLst>
                <a:ext uri="{FF2B5EF4-FFF2-40B4-BE49-F238E27FC236}">
                  <a16:creationId xmlns:a16="http://schemas.microsoft.com/office/drawing/2014/main" id="{A0BB5AEF-4E5B-4940-8B2A-6D6478341290}"/>
                </a:ext>
              </a:extLst>
            </p:cNvPr>
            <p:cNvSpPr/>
            <p:nvPr/>
          </p:nvSpPr>
          <p:spPr>
            <a:xfrm>
              <a:off x="9891956" y="397933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9" name="Hexagon 98">
              <a:extLst>
                <a:ext uri="{FF2B5EF4-FFF2-40B4-BE49-F238E27FC236}">
                  <a16:creationId xmlns:a16="http://schemas.microsoft.com/office/drawing/2014/main" id="{5B807A1C-09DF-4355-B822-76DE6B2FA3EA}"/>
                </a:ext>
              </a:extLst>
            </p:cNvPr>
            <p:cNvSpPr/>
            <p:nvPr/>
          </p:nvSpPr>
          <p:spPr>
            <a:xfrm>
              <a:off x="9891956" y="486865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0" name="Hexagon 99">
              <a:extLst>
                <a:ext uri="{FF2B5EF4-FFF2-40B4-BE49-F238E27FC236}">
                  <a16:creationId xmlns:a16="http://schemas.microsoft.com/office/drawing/2014/main" id="{E1B77FA2-63A9-43EE-9296-3D9F73D2D97A}"/>
                </a:ext>
              </a:extLst>
            </p:cNvPr>
            <p:cNvSpPr/>
            <p:nvPr/>
          </p:nvSpPr>
          <p:spPr>
            <a:xfrm>
              <a:off x="9891956" y="131350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1" name="Hexagon 100">
              <a:extLst>
                <a:ext uri="{FF2B5EF4-FFF2-40B4-BE49-F238E27FC236}">
                  <a16:creationId xmlns:a16="http://schemas.microsoft.com/office/drawing/2014/main" id="{3542EB2B-27F8-4FEC-826B-7C37D9960097}"/>
                </a:ext>
              </a:extLst>
            </p:cNvPr>
            <p:cNvSpPr/>
            <p:nvPr/>
          </p:nvSpPr>
          <p:spPr>
            <a:xfrm>
              <a:off x="9891956" y="5757970"/>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pic>
        <p:nvPicPr>
          <p:cNvPr id="6" name="Picture 5">
            <a:extLst>
              <a:ext uri="{FF2B5EF4-FFF2-40B4-BE49-F238E27FC236}">
                <a16:creationId xmlns:a16="http://schemas.microsoft.com/office/drawing/2014/main" id="{30C25B8E-6572-4031-95AA-C85CA0D6E7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2585" y="6213451"/>
            <a:ext cx="494995" cy="494995"/>
          </a:xfrm>
          <a:prstGeom prst="rect">
            <a:avLst/>
          </a:prstGeom>
        </p:spPr>
      </p:pic>
      <p:pic>
        <p:nvPicPr>
          <p:cNvPr id="38" name="Picture 37">
            <a:extLst>
              <a:ext uri="{FF2B5EF4-FFF2-40B4-BE49-F238E27FC236}">
                <a16:creationId xmlns:a16="http://schemas.microsoft.com/office/drawing/2014/main" id="{1F95EA68-56F7-4936-9EFB-CCB753FF95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0365" y="6213451"/>
            <a:ext cx="494995" cy="494995"/>
          </a:xfrm>
          <a:prstGeom prst="rect">
            <a:avLst/>
          </a:prstGeom>
        </p:spPr>
      </p:pic>
      <p:pic>
        <p:nvPicPr>
          <p:cNvPr id="39" name="Picture 38">
            <a:extLst>
              <a:ext uri="{FF2B5EF4-FFF2-40B4-BE49-F238E27FC236}">
                <a16:creationId xmlns:a16="http://schemas.microsoft.com/office/drawing/2014/main" id="{233BAB2B-D637-45A9-9530-40D5C4A5D1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8145" y="6213451"/>
            <a:ext cx="494995" cy="494995"/>
          </a:xfrm>
          <a:prstGeom prst="rect">
            <a:avLst/>
          </a:prstGeom>
        </p:spPr>
      </p:pic>
      <p:pic>
        <p:nvPicPr>
          <p:cNvPr id="37" name="Picture 36">
            <a:extLst>
              <a:ext uri="{FF2B5EF4-FFF2-40B4-BE49-F238E27FC236}">
                <a16:creationId xmlns:a16="http://schemas.microsoft.com/office/drawing/2014/main" id="{0FC221FF-F178-4A6B-94EE-60EC6D5EDB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1207" y="52257"/>
            <a:ext cx="1513632" cy="1513632"/>
          </a:xfrm>
          <a:prstGeom prst="rect">
            <a:avLst/>
          </a:prstGeom>
        </p:spPr>
      </p:pic>
    </p:spTree>
    <p:extLst>
      <p:ext uri="{BB962C8B-B14F-4D97-AF65-F5344CB8AC3E}">
        <p14:creationId xmlns:p14="http://schemas.microsoft.com/office/powerpoint/2010/main" val="3269595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66EE888-90BF-4D07-89DE-DE4E68CBF32E}"/>
              </a:ext>
            </a:extLst>
          </p:cNvPr>
          <p:cNvSpPr/>
          <p:nvPr/>
        </p:nvSpPr>
        <p:spPr>
          <a:xfrm>
            <a:off x="3604238" y="4050787"/>
            <a:ext cx="1882998" cy="801597"/>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r>
              <a:rPr lang="es-ES" b="1">
                <a:solidFill>
                  <a:schemeClr val="tx1"/>
                </a:solidFill>
              </a:rPr>
              <a:t>Let me In</a:t>
            </a:r>
          </a:p>
          <a:p>
            <a:pPr algn="ctr"/>
            <a:r>
              <a:rPr lang="es-ES" b="1">
                <a:solidFill>
                  <a:schemeClr val="tx1"/>
                </a:solidFill>
              </a:rPr>
              <a:t>This is real stuff</a:t>
            </a:r>
            <a:endParaRPr lang="en-US" b="1">
              <a:solidFill>
                <a:schemeClr val="tx1"/>
              </a:solidFill>
            </a:endParaRPr>
          </a:p>
        </p:txBody>
      </p:sp>
      <p:sp>
        <p:nvSpPr>
          <p:cNvPr id="12" name="Rectangle: Rounded Corners 11">
            <a:extLst>
              <a:ext uri="{FF2B5EF4-FFF2-40B4-BE49-F238E27FC236}">
                <a16:creationId xmlns:a16="http://schemas.microsoft.com/office/drawing/2014/main" id="{6BB04F8A-C94B-4A68-A93D-B9E099E5DFA1}"/>
              </a:ext>
            </a:extLst>
          </p:cNvPr>
          <p:cNvSpPr/>
          <p:nvPr/>
        </p:nvSpPr>
        <p:spPr>
          <a:xfrm>
            <a:off x="6745983" y="4050787"/>
            <a:ext cx="1882999" cy="812664"/>
          </a:xfrm>
          <a:prstGeom prst="roundRect">
            <a:avLst/>
          </a:prstGeom>
          <a:gradFill>
            <a:gsLst>
              <a:gs pos="0">
                <a:schemeClr val="dk1">
                  <a:satMod val="103000"/>
                  <a:lumMod val="102000"/>
                  <a:tint val="94000"/>
                </a:schemeClr>
              </a:gs>
              <a:gs pos="73000">
                <a:schemeClr val="dk1">
                  <a:satMod val="110000"/>
                  <a:lumMod val="100000"/>
                  <a:shade val="100000"/>
                </a:schemeClr>
              </a:gs>
              <a:gs pos="100000">
                <a:schemeClr val="dk1">
                  <a:lumMod val="99000"/>
                  <a:satMod val="120000"/>
                  <a:shade val="78000"/>
                </a:schemeClr>
              </a:gs>
            </a:gsLst>
          </a:gradFill>
        </p:spPr>
        <p:style>
          <a:lnRef idx="1">
            <a:schemeClr val="dk1"/>
          </a:lnRef>
          <a:fillRef idx="3">
            <a:schemeClr val="dk1"/>
          </a:fillRef>
          <a:effectRef idx="2">
            <a:schemeClr val="dk1"/>
          </a:effectRef>
          <a:fontRef idx="minor">
            <a:schemeClr val="lt1"/>
          </a:fontRef>
        </p:style>
        <p:txBody>
          <a:bodyPr rtlCol="0" anchor="ctr"/>
          <a:lstStyle/>
          <a:p>
            <a:pPr algn="ctr"/>
            <a:r>
              <a:rPr lang="es-ES" b="1"/>
              <a:t>No</a:t>
            </a:r>
          </a:p>
          <a:p>
            <a:pPr algn="ctr"/>
            <a:r>
              <a:rPr lang="es-ES" b="1"/>
              <a:t>I prefer OSINT</a:t>
            </a:r>
            <a:endParaRPr lang="en-US" b="1"/>
          </a:p>
        </p:txBody>
      </p:sp>
      <p:pic>
        <p:nvPicPr>
          <p:cNvPr id="16" name="Picture 15">
            <a:extLst>
              <a:ext uri="{FF2B5EF4-FFF2-40B4-BE49-F238E27FC236}">
                <a16:creationId xmlns:a16="http://schemas.microsoft.com/office/drawing/2014/main" id="{4E97430E-3D0A-480B-A7C3-864B6E3F6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144" y="4294465"/>
            <a:ext cx="206184" cy="326595"/>
          </a:xfrm>
          <a:prstGeom prst="rect">
            <a:avLst/>
          </a:prstGeom>
        </p:spPr>
      </p:pic>
      <p:sp>
        <p:nvSpPr>
          <p:cNvPr id="10" name="Title 1">
            <a:extLst>
              <a:ext uri="{FF2B5EF4-FFF2-40B4-BE49-F238E27FC236}">
                <a16:creationId xmlns:a16="http://schemas.microsoft.com/office/drawing/2014/main" id="{C13323CA-85F8-4FE3-9F3F-8686A277BE60}"/>
              </a:ext>
            </a:extLst>
          </p:cNvPr>
          <p:cNvSpPr>
            <a:spLocks noGrp="1"/>
          </p:cNvSpPr>
          <p:nvPr>
            <p:ph type="title"/>
          </p:nvPr>
        </p:nvSpPr>
        <p:spPr>
          <a:xfrm>
            <a:off x="5159829" y="182882"/>
            <a:ext cx="7032170" cy="1293028"/>
          </a:xfrm>
        </p:spPr>
        <p:txBody>
          <a:bodyPr/>
          <a:lstStyle/>
          <a:p>
            <a:pPr algn="ctr"/>
            <a:r>
              <a:rPr lang="es-ES">
                <a:solidFill>
                  <a:schemeClr val="bg1"/>
                </a:solidFill>
              </a:rPr>
              <a:t>Sensitive content</a:t>
            </a:r>
            <a:endParaRPr lang="en-US">
              <a:solidFill>
                <a:schemeClr val="bg1"/>
              </a:solidFill>
            </a:endParaRPr>
          </a:p>
        </p:txBody>
      </p:sp>
      <p:sp>
        <p:nvSpPr>
          <p:cNvPr id="3" name="TextBox 2">
            <a:extLst>
              <a:ext uri="{FF2B5EF4-FFF2-40B4-BE49-F238E27FC236}">
                <a16:creationId xmlns:a16="http://schemas.microsoft.com/office/drawing/2014/main" id="{13D73680-4CA3-4ABA-BB01-2083FAEF1E86}"/>
              </a:ext>
            </a:extLst>
          </p:cNvPr>
          <p:cNvSpPr txBox="1"/>
          <p:nvPr/>
        </p:nvSpPr>
        <p:spPr>
          <a:xfrm>
            <a:off x="2828577" y="2565264"/>
            <a:ext cx="6534844" cy="1323439"/>
          </a:xfrm>
          <a:prstGeom prst="rect">
            <a:avLst/>
          </a:prstGeom>
          <a:noFill/>
        </p:spPr>
        <p:txBody>
          <a:bodyPr wrap="square" rtlCol="0">
            <a:spAutoFit/>
          </a:bodyPr>
          <a:lstStyle/>
          <a:p>
            <a:pPr algn="just"/>
            <a:r>
              <a:rPr lang="en-US" sz="2000">
                <a:solidFill>
                  <a:schemeClr val="bg1"/>
                </a:solidFill>
              </a:rPr>
              <a:t>This presentation contains age-restricted materials including malware and explicit techniques. By entering, you affirm that you are at least 18 years of age and you consent to viewing “hacker” stuff.</a:t>
            </a:r>
            <a:endParaRPr lang="es-ES" sz="2000">
              <a:solidFill>
                <a:schemeClr val="bg1"/>
              </a:solidFill>
            </a:endParaRPr>
          </a:p>
        </p:txBody>
      </p:sp>
      <p:sp>
        <p:nvSpPr>
          <p:cNvPr id="13" name="TextBox 12">
            <a:extLst>
              <a:ext uri="{FF2B5EF4-FFF2-40B4-BE49-F238E27FC236}">
                <a16:creationId xmlns:a16="http://schemas.microsoft.com/office/drawing/2014/main" id="{842D3B91-0B49-47B8-8F7F-3D0C2BA3A5C6}"/>
              </a:ext>
            </a:extLst>
          </p:cNvPr>
          <p:cNvSpPr txBox="1"/>
          <p:nvPr/>
        </p:nvSpPr>
        <p:spPr>
          <a:xfrm>
            <a:off x="4594627" y="1942714"/>
            <a:ext cx="3002745" cy="523220"/>
          </a:xfrm>
          <a:prstGeom prst="rect">
            <a:avLst/>
          </a:prstGeom>
          <a:noFill/>
        </p:spPr>
        <p:txBody>
          <a:bodyPr wrap="none" rtlCol="0">
            <a:spAutoFit/>
          </a:bodyPr>
          <a:lstStyle/>
          <a:p>
            <a:r>
              <a:rPr lang="es-ES" sz="2800">
                <a:solidFill>
                  <a:schemeClr val="bg1"/>
                </a:solidFill>
              </a:rPr>
              <a:t>Age Verification</a:t>
            </a:r>
          </a:p>
        </p:txBody>
      </p:sp>
      <p:pic>
        <p:nvPicPr>
          <p:cNvPr id="4" name="Picture 3">
            <a:extLst>
              <a:ext uri="{FF2B5EF4-FFF2-40B4-BE49-F238E27FC236}">
                <a16:creationId xmlns:a16="http://schemas.microsoft.com/office/drawing/2014/main" id="{61A96113-987B-4ECF-B0EA-E620C40C71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4859" y="5750859"/>
            <a:ext cx="1107141" cy="1107141"/>
          </a:xfrm>
          <a:prstGeom prst="rect">
            <a:avLst/>
          </a:prstGeom>
        </p:spPr>
      </p:pic>
      <p:pic>
        <p:nvPicPr>
          <p:cNvPr id="6" name="Picture 5">
            <a:extLst>
              <a:ext uri="{FF2B5EF4-FFF2-40B4-BE49-F238E27FC236}">
                <a16:creationId xmlns:a16="http://schemas.microsoft.com/office/drawing/2014/main" id="{83DA0828-0F8B-42E6-BBC5-17DDE3B2F1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7717" y="5750858"/>
            <a:ext cx="1107141" cy="1107141"/>
          </a:xfrm>
          <a:prstGeom prst="rect">
            <a:avLst/>
          </a:prstGeom>
        </p:spPr>
      </p:pic>
      <p:pic>
        <p:nvPicPr>
          <p:cNvPr id="8" name="Picture 7">
            <a:extLst>
              <a:ext uri="{FF2B5EF4-FFF2-40B4-BE49-F238E27FC236}">
                <a16:creationId xmlns:a16="http://schemas.microsoft.com/office/drawing/2014/main" id="{98125CAA-BE79-424B-9B5F-FF6D60E4A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0574" y="5750858"/>
            <a:ext cx="1107141" cy="1107141"/>
          </a:xfrm>
          <a:prstGeom prst="rect">
            <a:avLst/>
          </a:prstGeom>
        </p:spPr>
      </p:pic>
      <p:pic>
        <p:nvPicPr>
          <p:cNvPr id="21" name="Picture 20">
            <a:extLst>
              <a:ext uri="{FF2B5EF4-FFF2-40B4-BE49-F238E27FC236}">
                <a16:creationId xmlns:a16="http://schemas.microsoft.com/office/drawing/2014/main" id="{BA28C3B8-E712-4D99-81B5-0F65C8DAC1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59703"/>
            <a:ext cx="3810000" cy="3429000"/>
          </a:xfrm>
          <a:prstGeom prst="rect">
            <a:avLst/>
          </a:prstGeom>
        </p:spPr>
      </p:pic>
    </p:spTree>
    <p:extLst>
      <p:ext uri="{BB962C8B-B14F-4D97-AF65-F5344CB8AC3E}">
        <p14:creationId xmlns:p14="http://schemas.microsoft.com/office/powerpoint/2010/main" val="3015990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Kernel (Ring 0)</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p:txBody>
          <a:bodyPr>
            <a:normAutofit/>
          </a:bodyPr>
          <a:lstStyle/>
          <a:p>
            <a:pPr marL="0" indent="0" algn="just">
              <a:buNone/>
            </a:pPr>
            <a:r>
              <a:rPr lang="en-US">
                <a:solidFill>
                  <a:schemeClr val="bg1"/>
                </a:solidFill>
              </a:rPr>
              <a:t>The </a:t>
            </a:r>
            <a:r>
              <a:rPr lang="en-US" sz="2800">
                <a:solidFill>
                  <a:schemeClr val="accent2">
                    <a:lumMod val="20000"/>
                    <a:lumOff val="80000"/>
                  </a:schemeClr>
                </a:solidFill>
              </a:rPr>
              <a:t>kernel </a:t>
            </a:r>
            <a:r>
              <a:rPr lang="en-US" sz="2000">
                <a:solidFill>
                  <a:schemeClr val="accent2">
                    <a:lumMod val="20000"/>
                    <a:lumOff val="80000"/>
                  </a:schemeClr>
                </a:solidFill>
              </a:rPr>
              <a:t>(Ring 0)</a:t>
            </a:r>
            <a:r>
              <a:rPr lang="en-US" sz="2400">
                <a:solidFill>
                  <a:schemeClr val="accent2">
                    <a:lumMod val="20000"/>
                    <a:lumOff val="80000"/>
                  </a:schemeClr>
                </a:solidFill>
              </a:rPr>
              <a:t> </a:t>
            </a:r>
            <a:r>
              <a:rPr lang="en-US">
                <a:solidFill>
                  <a:schemeClr val="bg1"/>
                </a:solidFill>
              </a:rPr>
              <a:t>of an operating system implements the core functionality that everything else in the operating system depends upon. The Microsoft Windows kernel provides basic low-level operations such as scheduling threads or routing hardware interrupts. It is the heart of the operating system and all tasks it performs must be fast and simple.</a:t>
            </a:r>
          </a:p>
          <a:p>
            <a:pPr marL="457200" lvl="1" indent="0" algn="just">
              <a:buNone/>
            </a:pPr>
            <a:r>
              <a:rPr lang="en-US">
                <a:solidFill>
                  <a:schemeClr val="bg1"/>
                </a:solidFill>
              </a:rPr>
              <a:t>~ Microsoft</a:t>
            </a:r>
          </a:p>
        </p:txBody>
      </p:sp>
      <p:pic>
        <p:nvPicPr>
          <p:cNvPr id="7" name="Picture 6">
            <a:extLst>
              <a:ext uri="{FF2B5EF4-FFF2-40B4-BE49-F238E27FC236}">
                <a16:creationId xmlns:a16="http://schemas.microsoft.com/office/drawing/2014/main" id="{EE5379C8-DDCE-425C-A5F5-4BB502E77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8873" y="3762375"/>
            <a:ext cx="2472059" cy="2552321"/>
          </a:xfrm>
          <a:prstGeom prst="rect">
            <a:avLst/>
          </a:prstGeom>
        </p:spPr>
      </p:pic>
    </p:spTree>
    <p:extLst>
      <p:ext uri="{BB962C8B-B14F-4D97-AF65-F5344CB8AC3E}">
        <p14:creationId xmlns:p14="http://schemas.microsoft.com/office/powerpoint/2010/main" val="1773248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Kernel (Ring 0)</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p:txBody>
          <a:bodyPr>
            <a:normAutofit/>
          </a:bodyPr>
          <a:lstStyle/>
          <a:p>
            <a:pPr marL="0" indent="0" algn="just">
              <a:buNone/>
            </a:pPr>
            <a:r>
              <a:rPr lang="en-US">
                <a:solidFill>
                  <a:schemeClr val="bg1"/>
                </a:solidFill>
              </a:rPr>
              <a:t>The </a:t>
            </a:r>
            <a:r>
              <a:rPr lang="en-US" sz="2800">
                <a:solidFill>
                  <a:schemeClr val="accent2">
                    <a:lumMod val="20000"/>
                    <a:lumOff val="80000"/>
                  </a:schemeClr>
                </a:solidFill>
              </a:rPr>
              <a:t>kernel </a:t>
            </a:r>
            <a:r>
              <a:rPr lang="en-US" sz="2000">
                <a:solidFill>
                  <a:schemeClr val="accent2">
                    <a:lumMod val="20000"/>
                    <a:lumOff val="80000"/>
                  </a:schemeClr>
                </a:solidFill>
              </a:rPr>
              <a:t>(Ring 0)</a:t>
            </a:r>
            <a:r>
              <a:rPr lang="en-US" sz="2400">
                <a:solidFill>
                  <a:schemeClr val="accent2">
                    <a:lumMod val="20000"/>
                    <a:lumOff val="80000"/>
                  </a:schemeClr>
                </a:solidFill>
              </a:rPr>
              <a:t> </a:t>
            </a:r>
            <a:r>
              <a:rPr lang="en-US">
                <a:solidFill>
                  <a:schemeClr val="bg1"/>
                </a:solidFill>
              </a:rPr>
              <a:t>of an operating system implements the core functionality that everything else in the operating system depends upon. The Microsoft Windows kernel provides basic low-level operations such as scheduling threads or routing hardware interrupts. It is the heart of the operating system and all tasks it performs must be fast and simple.</a:t>
            </a:r>
          </a:p>
          <a:p>
            <a:pPr marL="457200" lvl="1" indent="0" algn="just">
              <a:buNone/>
            </a:pPr>
            <a:r>
              <a:rPr lang="en-US">
                <a:solidFill>
                  <a:schemeClr val="bg1"/>
                </a:solidFill>
              </a:rPr>
              <a:t>~ Microsoft</a:t>
            </a:r>
          </a:p>
        </p:txBody>
      </p:sp>
      <p:pic>
        <p:nvPicPr>
          <p:cNvPr id="7" name="Picture 6">
            <a:extLst>
              <a:ext uri="{FF2B5EF4-FFF2-40B4-BE49-F238E27FC236}">
                <a16:creationId xmlns:a16="http://schemas.microsoft.com/office/drawing/2014/main" id="{EE5379C8-DDCE-425C-A5F5-4BB502E77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8873" y="3762375"/>
            <a:ext cx="2472059" cy="2552321"/>
          </a:xfrm>
          <a:prstGeom prst="rect">
            <a:avLst/>
          </a:prstGeom>
        </p:spPr>
      </p:pic>
      <p:cxnSp>
        <p:nvCxnSpPr>
          <p:cNvPr id="4" name="Straight Connector 3">
            <a:extLst>
              <a:ext uri="{FF2B5EF4-FFF2-40B4-BE49-F238E27FC236}">
                <a16:creationId xmlns:a16="http://schemas.microsoft.com/office/drawing/2014/main" id="{78F4BE34-8592-41BB-9DD1-D1C5BB636A19}"/>
              </a:ext>
            </a:extLst>
          </p:cNvPr>
          <p:cNvCxnSpPr>
            <a:cxnSpLocks/>
          </p:cNvCxnSpPr>
          <p:nvPr/>
        </p:nvCxnSpPr>
        <p:spPr>
          <a:xfrm>
            <a:off x="7921620" y="3802062"/>
            <a:ext cx="1062037" cy="114935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D2F820B-7754-4B2E-A3DE-D56DDFFBF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47" y="1475910"/>
            <a:ext cx="7441958" cy="4285598"/>
          </a:xfrm>
          <a:prstGeom prst="rect">
            <a:avLst/>
          </a:prstGeom>
          <a:ln w="6350">
            <a:solidFill>
              <a:schemeClr val="accent1"/>
            </a:solidFill>
          </a:ln>
        </p:spPr>
      </p:pic>
    </p:spTree>
    <p:extLst>
      <p:ext uri="{BB962C8B-B14F-4D97-AF65-F5344CB8AC3E}">
        <p14:creationId xmlns:p14="http://schemas.microsoft.com/office/powerpoint/2010/main" val="32336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Rootkit</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p:txBody>
          <a:bodyPr>
            <a:normAutofit/>
          </a:bodyPr>
          <a:lstStyle/>
          <a:p>
            <a:pPr marL="0" indent="0" algn="just">
              <a:buNone/>
            </a:pPr>
            <a:r>
              <a:rPr lang="es-ES" sz="2800">
                <a:solidFill>
                  <a:schemeClr val="accent2">
                    <a:lumMod val="20000"/>
                    <a:lumOff val="80000"/>
                  </a:schemeClr>
                </a:solidFill>
              </a:rPr>
              <a:t>Rootkit</a:t>
            </a:r>
            <a:r>
              <a:rPr lang="es-ES">
                <a:solidFill>
                  <a:schemeClr val="bg1"/>
                </a:solidFill>
              </a:rPr>
              <a:t>: </a:t>
            </a:r>
            <a:r>
              <a:rPr lang="en-US">
                <a:solidFill>
                  <a:schemeClr val="bg1"/>
                </a:solidFill>
              </a:rPr>
              <a:t>Sophisticated piece of malware that can add new code to the operating system or delete and edit operating system code. Rootkits may remain in place for years because they are hard to detect, due in part to their ability to block some antivirus software and malware scanner software.</a:t>
            </a:r>
          </a:p>
          <a:p>
            <a:pPr marL="457200" lvl="1" indent="0" algn="just">
              <a:buNone/>
            </a:pPr>
            <a:r>
              <a:rPr lang="en-US">
                <a:solidFill>
                  <a:schemeClr val="bg1"/>
                </a:solidFill>
              </a:rPr>
              <a:t>~ Crowdstrike</a:t>
            </a:r>
          </a:p>
        </p:txBody>
      </p:sp>
    </p:spTree>
    <p:extLst>
      <p:ext uri="{BB962C8B-B14F-4D97-AF65-F5344CB8AC3E}">
        <p14:creationId xmlns:p14="http://schemas.microsoft.com/office/powerpoint/2010/main" val="2497472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Rootkit</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p:txBody>
          <a:bodyPr>
            <a:normAutofit/>
          </a:bodyPr>
          <a:lstStyle/>
          <a:p>
            <a:pPr marL="0" indent="0" algn="just">
              <a:buNone/>
            </a:pPr>
            <a:r>
              <a:rPr lang="es-ES" sz="2800">
                <a:solidFill>
                  <a:schemeClr val="accent2">
                    <a:lumMod val="20000"/>
                    <a:lumOff val="80000"/>
                  </a:schemeClr>
                </a:solidFill>
              </a:rPr>
              <a:t>Rootkit</a:t>
            </a:r>
            <a:r>
              <a:rPr lang="es-ES">
                <a:solidFill>
                  <a:schemeClr val="bg1"/>
                </a:solidFill>
              </a:rPr>
              <a:t>: </a:t>
            </a:r>
            <a:r>
              <a:rPr lang="en-US">
                <a:solidFill>
                  <a:schemeClr val="bg1"/>
                </a:solidFill>
              </a:rPr>
              <a:t>Sophisticated piece of malware that can add new code to the operating system or delete and edit operating system code. Rootkits may remain in place for years because they are hard to detect, due in part to their ability to block some antivirus software and malware scanner software.</a:t>
            </a:r>
          </a:p>
          <a:p>
            <a:pPr marL="457200" lvl="1" indent="0" algn="just">
              <a:buNone/>
            </a:pPr>
            <a:r>
              <a:rPr lang="en-US">
                <a:solidFill>
                  <a:schemeClr val="bg1"/>
                </a:solidFill>
              </a:rPr>
              <a:t>~ Crowdstrike</a:t>
            </a:r>
          </a:p>
        </p:txBody>
      </p:sp>
      <p:sp>
        <p:nvSpPr>
          <p:cNvPr id="4" name="Oval 3">
            <a:extLst>
              <a:ext uri="{FF2B5EF4-FFF2-40B4-BE49-F238E27FC236}">
                <a16:creationId xmlns:a16="http://schemas.microsoft.com/office/drawing/2014/main" id="{7D2EBB1B-015A-4A60-AAEB-0CE8A4C4A3D3}"/>
              </a:ext>
            </a:extLst>
          </p:cNvPr>
          <p:cNvSpPr/>
          <p:nvPr/>
        </p:nvSpPr>
        <p:spPr>
          <a:xfrm>
            <a:off x="3077935" y="3422739"/>
            <a:ext cx="3143250" cy="1293028"/>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err="1">
                <a:solidFill>
                  <a:schemeClr val="accent2">
                    <a:lumMod val="20000"/>
                    <a:lumOff val="80000"/>
                  </a:schemeClr>
                </a:solidFill>
              </a:rPr>
              <a:t>Kernel-Mode</a:t>
            </a:r>
            <a:r>
              <a:rPr lang="es-ES" b="1">
                <a:solidFill>
                  <a:schemeClr val="accent2">
                    <a:lumMod val="20000"/>
                    <a:lumOff val="80000"/>
                  </a:schemeClr>
                </a:solidFill>
              </a:rPr>
              <a:t> Driver</a:t>
            </a:r>
          </a:p>
        </p:txBody>
      </p:sp>
      <p:sp>
        <p:nvSpPr>
          <p:cNvPr id="5" name="Rectangle: Rounded Corners 4">
            <a:extLst>
              <a:ext uri="{FF2B5EF4-FFF2-40B4-BE49-F238E27FC236}">
                <a16:creationId xmlns:a16="http://schemas.microsoft.com/office/drawing/2014/main" id="{C8F2F2B7-7BFF-4A22-9998-2B4873B3F425}"/>
              </a:ext>
            </a:extLst>
          </p:cNvPr>
          <p:cNvSpPr/>
          <p:nvPr/>
        </p:nvSpPr>
        <p:spPr>
          <a:xfrm>
            <a:off x="6523263" y="3710889"/>
            <a:ext cx="2579915" cy="726621"/>
          </a:xfrm>
          <a:prstGeom prst="round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accent2">
                    <a:lumMod val="20000"/>
                    <a:lumOff val="80000"/>
                  </a:schemeClr>
                </a:solidFill>
              </a:rPr>
              <a:t>C/C++ - driver.sys</a:t>
            </a:r>
          </a:p>
        </p:txBody>
      </p:sp>
      <p:cxnSp>
        <p:nvCxnSpPr>
          <p:cNvPr id="7" name="Straight Arrow Connector 6">
            <a:extLst>
              <a:ext uri="{FF2B5EF4-FFF2-40B4-BE49-F238E27FC236}">
                <a16:creationId xmlns:a16="http://schemas.microsoft.com/office/drawing/2014/main" id="{3B97C914-2D31-48C0-A02F-CE33994DC8D8}"/>
              </a:ext>
            </a:extLst>
          </p:cNvPr>
          <p:cNvCxnSpPr>
            <a:stCxn id="4" idx="6"/>
            <a:endCxn id="5" idx="1"/>
          </p:cNvCxnSpPr>
          <p:nvPr/>
        </p:nvCxnSpPr>
        <p:spPr>
          <a:xfrm>
            <a:off x="6221185" y="4069253"/>
            <a:ext cx="302078" cy="4947"/>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706E878-0A8B-4EF5-BC45-82D35ADFF9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3178" y="3508768"/>
            <a:ext cx="1844834" cy="2589240"/>
          </a:xfrm>
          <a:prstGeom prst="rect">
            <a:avLst/>
          </a:prstGeom>
        </p:spPr>
      </p:pic>
      <p:pic>
        <p:nvPicPr>
          <p:cNvPr id="9" name="Picture 8">
            <a:extLst>
              <a:ext uri="{FF2B5EF4-FFF2-40B4-BE49-F238E27FC236}">
                <a16:creationId xmlns:a16="http://schemas.microsoft.com/office/drawing/2014/main" id="{E4248B5D-E84A-43A7-8F26-0488570752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469" y="3924919"/>
            <a:ext cx="1960054" cy="2589240"/>
          </a:xfrm>
          <a:prstGeom prst="rect">
            <a:avLst/>
          </a:prstGeom>
        </p:spPr>
      </p:pic>
    </p:spTree>
    <p:extLst>
      <p:ext uri="{BB962C8B-B14F-4D97-AF65-F5344CB8AC3E}">
        <p14:creationId xmlns:p14="http://schemas.microsoft.com/office/powerpoint/2010/main" val="2325077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685800" y="2194560"/>
            <a:ext cx="10820400" cy="4394019"/>
          </a:xfrm>
        </p:spPr>
        <p:txBody>
          <a:bodyPr>
            <a:noAutofit/>
          </a:bodyPr>
          <a:lstStyle/>
          <a:p>
            <a:pPr marL="457200" lvl="1" indent="0">
              <a:buNone/>
            </a:pPr>
            <a:r>
              <a:rPr lang="es-ES">
                <a:solidFill>
                  <a:schemeClr val="accent1">
                    <a:lumMod val="40000"/>
                    <a:lumOff val="60000"/>
                  </a:schemeClr>
                </a:solidFill>
              </a:rPr>
              <a:t>[</a:t>
            </a:r>
            <a:r>
              <a:rPr lang="es-ES" i="1">
                <a:solidFill>
                  <a:schemeClr val="accent1">
                    <a:lumMod val="40000"/>
                    <a:lumOff val="60000"/>
                  </a:schemeClr>
                </a:solidFill>
              </a:rPr>
              <a:t>Anti-Rootkit Installation</a:t>
            </a:r>
            <a:r>
              <a:rPr lang="es-ES">
                <a:solidFill>
                  <a:schemeClr val="accent1">
                    <a:lumMod val="40000"/>
                    <a:lumOff val="60000"/>
                  </a:schemeClr>
                </a:solidFill>
              </a:rPr>
              <a:t>]</a:t>
            </a:r>
          </a:p>
          <a:p>
            <a:pPr lvl="1"/>
            <a:r>
              <a:rPr lang="es-ES" sz="2400">
                <a:solidFill>
                  <a:schemeClr val="bg1"/>
                </a:solidFill>
              </a:rPr>
              <a:t>Driver Signature Enforcement (DSE)</a:t>
            </a:r>
          </a:p>
          <a:p>
            <a:pPr marL="457200" lvl="1" indent="0">
              <a:buNone/>
            </a:pPr>
            <a:r>
              <a:rPr lang="es-ES" sz="2400">
                <a:solidFill>
                  <a:schemeClr val="bg1"/>
                </a:solidFill>
              </a:rPr>
              <a:t>	</a:t>
            </a:r>
            <a:r>
              <a:rPr lang="en-US" sz="2400">
                <a:solidFill>
                  <a:schemeClr val="bg1"/>
                </a:solidFill>
              </a:rPr>
              <a:t>Windows won't run drivers not certified by Microsoft</a:t>
            </a:r>
          </a:p>
          <a:p>
            <a:pPr marL="457200" lvl="1" indent="0">
              <a:buNone/>
            </a:pPr>
            <a:endParaRPr lang="en-US" sz="2400">
              <a:solidFill>
                <a:schemeClr val="bg1"/>
              </a:solidFill>
            </a:endParaRPr>
          </a:p>
          <a:p>
            <a:pPr marL="457200" lvl="1" indent="0">
              <a:buNone/>
            </a:pPr>
            <a:r>
              <a:rPr lang="es-ES">
                <a:solidFill>
                  <a:schemeClr val="accent1">
                    <a:lumMod val="40000"/>
                    <a:lumOff val="60000"/>
                  </a:schemeClr>
                </a:solidFill>
              </a:rPr>
              <a:t>[</a:t>
            </a:r>
            <a:r>
              <a:rPr lang="es-ES" i="1">
                <a:solidFill>
                  <a:schemeClr val="accent1">
                    <a:lumMod val="40000"/>
                    <a:lumOff val="60000"/>
                  </a:schemeClr>
                </a:solidFill>
              </a:rPr>
              <a:t>Anti-Rootkit Deep Funcionalities</a:t>
            </a:r>
            <a:r>
              <a:rPr lang="es-ES">
                <a:solidFill>
                  <a:schemeClr val="accent1">
                    <a:lumMod val="40000"/>
                    <a:lumOff val="60000"/>
                  </a:schemeClr>
                </a:solidFill>
              </a:rPr>
              <a:t>]</a:t>
            </a:r>
          </a:p>
          <a:p>
            <a:pPr lvl="1"/>
            <a:r>
              <a:rPr lang="es-ES" sz="2400">
                <a:solidFill>
                  <a:schemeClr val="bg1"/>
                </a:solidFill>
              </a:rPr>
              <a:t>Kernel Patch Protection (PatchGuard)</a:t>
            </a:r>
          </a:p>
          <a:p>
            <a:pPr marL="0" indent="0">
              <a:buNone/>
            </a:pPr>
            <a:r>
              <a:rPr lang="en-US" sz="2400">
                <a:solidFill>
                  <a:schemeClr val="bg1"/>
                </a:solidFill>
              </a:rPr>
              <a:t>	Feature of 64-bit editions of Microsoft Windows</a:t>
            </a:r>
          </a:p>
          <a:p>
            <a:pPr marL="0" indent="0">
              <a:buNone/>
            </a:pPr>
            <a:r>
              <a:rPr lang="en-US" sz="2400">
                <a:solidFill>
                  <a:schemeClr val="bg1"/>
                </a:solidFill>
              </a:rPr>
              <a:t>	Prevents patching the kernel</a:t>
            </a:r>
            <a:endParaRPr lang="es-ES" sz="2400">
              <a:solidFill>
                <a:schemeClr val="bg1"/>
              </a:solidFill>
            </a:endParaRPr>
          </a:p>
        </p:txBody>
      </p:sp>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Security Mechanisms</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spTree>
    <p:extLst>
      <p:ext uri="{BB962C8B-B14F-4D97-AF65-F5344CB8AC3E}">
        <p14:creationId xmlns:p14="http://schemas.microsoft.com/office/powerpoint/2010/main" val="188913493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17379</TotalTime>
  <Words>2582</Words>
  <Application>Microsoft Office PowerPoint</Application>
  <PresentationFormat>Widescreen</PresentationFormat>
  <Paragraphs>546</Paragraphs>
  <Slides>39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-apple-system</vt:lpstr>
      <vt:lpstr>Arial</vt:lpstr>
      <vt:lpstr>Calibri</vt:lpstr>
      <vt:lpstr>Century Gothic</vt:lpstr>
      <vt:lpstr>Chiller</vt:lpstr>
      <vt:lpstr>Comic Sans MS</vt:lpstr>
      <vt:lpstr>Consolas</vt:lpstr>
      <vt:lpstr>Wingdings</vt:lpstr>
      <vt:lpstr>Vapor Trail</vt:lpstr>
      <vt:lpstr>Desde las Profundidades del Kernel: Cómo Crear un Rootkit Invisible en WINDOWS</vt:lpstr>
      <vt:lpstr>Whoami</vt:lpstr>
      <vt:lpstr>PowerPoint Presentation</vt:lpstr>
      <vt:lpstr>Sensitive content</vt:lpstr>
      <vt:lpstr>Kernel (Ring 0)</vt:lpstr>
      <vt:lpstr>Kernel (Ring 0)</vt:lpstr>
      <vt:lpstr>Rootkit</vt:lpstr>
      <vt:lpstr>Rootkit</vt:lpstr>
      <vt:lpstr>PowerPoint Presentation</vt:lpstr>
      <vt:lpstr>PowerPoint Presentation</vt:lpstr>
      <vt:lpstr>PowerPoint Presentation</vt:lpstr>
      <vt:lpstr>PowerPoint Presentation</vt:lpstr>
      <vt:lpstr>Checkpoint</vt:lpstr>
      <vt:lpstr>Development Environment</vt:lpstr>
      <vt:lpstr>Development Environment</vt:lpstr>
      <vt:lpstr>Kernel Mode Driver</vt:lpstr>
      <vt:lpstr>Our Malicious Driver</vt:lpstr>
      <vt:lpstr>PowerPoint Presentation</vt:lpstr>
      <vt:lpstr>Communication</vt:lpstr>
      <vt:lpstr>Communication</vt:lpstr>
      <vt:lpstr>Hide Proccesses</vt:lpstr>
      <vt:lpstr>Keylogger</vt:lpstr>
      <vt:lpstr>Hide Folders</vt:lpstr>
      <vt:lpstr>Hide Folders</vt:lpstr>
      <vt:lpstr>Network Control</vt:lpstr>
      <vt:lpstr>Network Requests</vt:lpstr>
      <vt:lpstr>Bentico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Vázquez Vázquez</dc:creator>
  <cp:lastModifiedBy>TheMalwareGuardian</cp:lastModifiedBy>
  <cp:revision>1843</cp:revision>
  <dcterms:created xsi:type="dcterms:W3CDTF">2023-12-02T12:15:34Z</dcterms:created>
  <dcterms:modified xsi:type="dcterms:W3CDTF">2025-03-08T07:24:05Z</dcterms:modified>
</cp:coreProperties>
</file>